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348" r:id="rId2"/>
    <p:sldId id="331" r:id="rId3"/>
    <p:sldId id="342" r:id="rId4"/>
    <p:sldId id="334" r:id="rId5"/>
    <p:sldId id="1202" r:id="rId6"/>
    <p:sldId id="350" r:id="rId7"/>
    <p:sldId id="349" r:id="rId8"/>
    <p:sldId id="337" r:id="rId9"/>
    <p:sldId id="1178" r:id="rId10"/>
  </p:sldIdLst>
  <p:sldSz cx="12192000" cy="6858000"/>
  <p:notesSz cx="6797675" cy="9926638"/>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C76E93-BBEB-4CF2-A56A-4622B12E55A5}" v="3" dt="2023-06-14T14:07:25.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93792" autoAdjust="0"/>
  </p:normalViewPr>
  <p:slideViewPr>
    <p:cSldViewPr snapToGrid="0">
      <p:cViewPr varScale="1">
        <p:scale>
          <a:sx n="62" d="100"/>
          <a:sy n="62" d="100"/>
        </p:scale>
        <p:origin x="10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F9BEDC9-82FE-2CF4-E3E0-9EF17F1CDF61}"/>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a:extLst>
              <a:ext uri="{FF2B5EF4-FFF2-40B4-BE49-F238E27FC236}">
                <a16:creationId xmlns:a16="http://schemas.microsoft.com/office/drawing/2014/main" id="{8B946D0C-A00E-7A55-B33A-D8F91D62CCF6}"/>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508C4EC8-14C5-49E0-BFA6-606606E4F62C}" type="datetimeFigureOut">
              <a:rPr lang="fr-FR"/>
              <a:pPr>
                <a:defRPr/>
              </a:pPr>
              <a:t>20/06/2023</a:t>
            </a:fld>
            <a:endParaRPr lang="fr-FR"/>
          </a:p>
        </p:txBody>
      </p:sp>
      <p:sp>
        <p:nvSpPr>
          <p:cNvPr id="4" name="Espace réservé du pied de page 3">
            <a:extLst>
              <a:ext uri="{FF2B5EF4-FFF2-40B4-BE49-F238E27FC236}">
                <a16:creationId xmlns:a16="http://schemas.microsoft.com/office/drawing/2014/main" id="{C8127E37-E3D5-88FF-6664-B8A4397671B1}"/>
              </a:ext>
            </a:extLst>
          </p:cNvPr>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a:extLst>
              <a:ext uri="{FF2B5EF4-FFF2-40B4-BE49-F238E27FC236}">
                <a16:creationId xmlns:a16="http://schemas.microsoft.com/office/drawing/2014/main" id="{BE09D7D1-3851-CA87-8226-6896E694AFDD}"/>
              </a:ext>
            </a:extLst>
          </p:cNvPr>
          <p:cNvSpPr>
            <a:spLocks noGrp="1"/>
          </p:cNvSpPr>
          <p:nvPr>
            <p:ph type="sldNum" sz="quarter" idx="3"/>
          </p:nvPr>
        </p:nvSpPr>
        <p:spPr>
          <a:xfrm>
            <a:off x="3849688" y="9428163"/>
            <a:ext cx="2946400" cy="498475"/>
          </a:xfrm>
          <a:prstGeom prst="rect">
            <a:avLst/>
          </a:prstGeom>
        </p:spPr>
        <p:txBody>
          <a:bodyPr vert="horz" lIns="91440" tIns="45720" rIns="91440" bIns="45720" rtlCol="0" anchor="b"/>
          <a:lstStyle>
            <a:lvl1pPr algn="r">
              <a:defRPr sz="1200"/>
            </a:lvl1pPr>
          </a:lstStyle>
          <a:p>
            <a:pPr>
              <a:defRPr/>
            </a:pPr>
            <a:fld id="{1E761169-FBC1-4F2D-80D5-96E7FA76207A}"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8C46D04-A29F-3813-26E6-53E167F1144A}"/>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0072160E-FA68-3482-5741-8FD67C6A588D}"/>
              </a:ext>
            </a:extLst>
          </p:cNvPr>
          <p:cNvSpPr>
            <a:spLocks noGrp="1"/>
          </p:cNvSpPr>
          <p:nvPr>
            <p:ph type="dt" idx="1"/>
          </p:nvPr>
        </p:nvSpPr>
        <p:spPr>
          <a:xfrm>
            <a:off x="3849688" y="0"/>
            <a:ext cx="2946400"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97116F2-B335-4F6F-81BF-413246C60CEA}" type="datetimeFigureOut">
              <a:rPr lang="fr-FR"/>
              <a:pPr>
                <a:defRPr/>
              </a:pPr>
              <a:t>20/06/2023</a:t>
            </a:fld>
            <a:endParaRPr lang="fr-FR"/>
          </a:p>
        </p:txBody>
      </p:sp>
      <p:sp>
        <p:nvSpPr>
          <p:cNvPr id="4" name="Espace réservé de l'image des diapositives 3">
            <a:extLst>
              <a:ext uri="{FF2B5EF4-FFF2-40B4-BE49-F238E27FC236}">
                <a16:creationId xmlns:a16="http://schemas.microsoft.com/office/drawing/2014/main" id="{D0E973A9-4875-F230-29CC-09F23CCAF898}"/>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notes 4">
            <a:extLst>
              <a:ext uri="{FF2B5EF4-FFF2-40B4-BE49-F238E27FC236}">
                <a16:creationId xmlns:a16="http://schemas.microsoft.com/office/drawing/2014/main" id="{D572CD8D-AEA5-76A8-7D9A-9D3F90BBBCFF}"/>
              </a:ext>
            </a:extLst>
          </p:cNvPr>
          <p:cNvSpPr>
            <a:spLocks noGrp="1"/>
          </p:cNvSpPr>
          <p:nvPr>
            <p:ph type="body" sz="quarter" idx="3"/>
          </p:nvPr>
        </p:nvSpPr>
        <p:spPr>
          <a:xfrm>
            <a:off x="679450" y="4778375"/>
            <a:ext cx="5438775" cy="3906838"/>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2F3D3B77-E17F-3D99-0D35-35E9844ECAAA}"/>
              </a:ext>
            </a:extLst>
          </p:cNvPr>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3E833F8A-8F33-F772-6C8A-86388663BE5C}"/>
              </a:ext>
            </a:extLst>
          </p:cNvPr>
          <p:cNvSpPr>
            <a:spLocks noGrp="1"/>
          </p:cNvSpPr>
          <p:nvPr>
            <p:ph type="sldNum" sz="quarter" idx="5"/>
          </p:nvPr>
        </p:nvSpPr>
        <p:spPr>
          <a:xfrm>
            <a:off x="3849688" y="9428163"/>
            <a:ext cx="2946400" cy="498475"/>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9037C7D-ADA6-459B-AB84-17DF721E5B78}" type="slidenum">
              <a:rPr lang="fr-FR"/>
              <a:pPr>
                <a:defRPr/>
              </a:pPr>
              <a:t>‹N°›</a:t>
            </a:fld>
            <a:endParaRPr lang="fr-FR"/>
          </a:p>
        </p:txBody>
      </p:sp>
    </p:spTree>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8B991D2-4FDF-F2B3-37AA-5609DB278775}"/>
              </a:ext>
            </a:extLst>
          </p:cNvPr>
          <p:cNvSpPr>
            <a:spLocks noGrp="1"/>
          </p:cNvSpPr>
          <p:nvPr>
            <p:ph type="dt" sz="half" idx="10"/>
          </p:nvPr>
        </p:nvSpPr>
        <p:spPr/>
        <p:txBody>
          <a:bodyPr/>
          <a:lstStyle>
            <a:lvl1pPr>
              <a:defRPr/>
            </a:lvl1pPr>
          </a:lstStyle>
          <a:p>
            <a:pPr>
              <a:defRPr/>
            </a:pPr>
            <a:fld id="{66F67DAF-0697-4F6D-8314-5803DCAEF169}" type="datetime1">
              <a:rPr lang="fr-FR"/>
              <a:pPr>
                <a:defRPr/>
              </a:pPr>
              <a:t>20/06/2023</a:t>
            </a:fld>
            <a:endParaRPr lang="fr-FR"/>
          </a:p>
        </p:txBody>
      </p:sp>
      <p:sp>
        <p:nvSpPr>
          <p:cNvPr id="5" name="Espace réservé du pied de page 4">
            <a:extLst>
              <a:ext uri="{FF2B5EF4-FFF2-40B4-BE49-F238E27FC236}">
                <a16:creationId xmlns:a16="http://schemas.microsoft.com/office/drawing/2014/main" id="{020B48DC-F53D-E726-D300-999DE0BD80D7}"/>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6" name="Espace réservé du numéro de diapositive 5">
            <a:extLst>
              <a:ext uri="{FF2B5EF4-FFF2-40B4-BE49-F238E27FC236}">
                <a16:creationId xmlns:a16="http://schemas.microsoft.com/office/drawing/2014/main" id="{E6C52C75-6F89-429A-FFEF-61608CBC59CE}"/>
              </a:ext>
            </a:extLst>
          </p:cNvPr>
          <p:cNvSpPr>
            <a:spLocks noGrp="1"/>
          </p:cNvSpPr>
          <p:nvPr>
            <p:ph type="sldNum" sz="quarter" idx="12"/>
          </p:nvPr>
        </p:nvSpPr>
        <p:spPr/>
        <p:txBody>
          <a:bodyPr/>
          <a:lstStyle>
            <a:lvl1pPr>
              <a:defRPr/>
            </a:lvl1pPr>
          </a:lstStyle>
          <a:p>
            <a:pPr>
              <a:defRPr/>
            </a:pPr>
            <a:fld id="{CF8C580E-0B2B-4A58-A899-452E5E6B4547}" type="slidenum">
              <a:rPr lang="fr-FR" altLang="fr-FR"/>
              <a:pPr>
                <a:defRPr/>
              </a:pPr>
              <a:t>‹N°›</a:t>
            </a:fld>
            <a:endParaRPr lang="fr-FR" altLang="fr-FR"/>
          </a:p>
        </p:txBody>
      </p:sp>
    </p:spTree>
    <p:extLst>
      <p:ext uri="{BB962C8B-B14F-4D97-AF65-F5344CB8AC3E}">
        <p14:creationId xmlns:p14="http://schemas.microsoft.com/office/powerpoint/2010/main" val="342543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633F4C-B9F0-1AA4-FE01-264521DB18FB}"/>
              </a:ext>
            </a:extLst>
          </p:cNvPr>
          <p:cNvSpPr>
            <a:spLocks noGrp="1"/>
          </p:cNvSpPr>
          <p:nvPr>
            <p:ph type="dt" sz="half" idx="10"/>
          </p:nvPr>
        </p:nvSpPr>
        <p:spPr/>
        <p:txBody>
          <a:bodyPr/>
          <a:lstStyle>
            <a:lvl1pPr>
              <a:defRPr/>
            </a:lvl1pPr>
          </a:lstStyle>
          <a:p>
            <a:pPr>
              <a:defRPr/>
            </a:pPr>
            <a:fld id="{42B58AD3-DF27-4C3C-B003-3FB221F9F6B4}" type="datetime1">
              <a:rPr lang="fr-FR"/>
              <a:pPr>
                <a:defRPr/>
              </a:pPr>
              <a:t>20/06/2023</a:t>
            </a:fld>
            <a:endParaRPr lang="fr-FR"/>
          </a:p>
        </p:txBody>
      </p:sp>
      <p:sp>
        <p:nvSpPr>
          <p:cNvPr id="5" name="Espace réservé du pied de page 4">
            <a:extLst>
              <a:ext uri="{FF2B5EF4-FFF2-40B4-BE49-F238E27FC236}">
                <a16:creationId xmlns:a16="http://schemas.microsoft.com/office/drawing/2014/main" id="{D06292D7-026F-E6C9-FD81-974F2507745B}"/>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6" name="Espace réservé du numéro de diapositive 5">
            <a:extLst>
              <a:ext uri="{FF2B5EF4-FFF2-40B4-BE49-F238E27FC236}">
                <a16:creationId xmlns:a16="http://schemas.microsoft.com/office/drawing/2014/main" id="{C367B344-2410-BCF5-D705-73265D199BAE}"/>
              </a:ext>
            </a:extLst>
          </p:cNvPr>
          <p:cNvSpPr>
            <a:spLocks noGrp="1"/>
          </p:cNvSpPr>
          <p:nvPr>
            <p:ph type="sldNum" sz="quarter" idx="12"/>
          </p:nvPr>
        </p:nvSpPr>
        <p:spPr/>
        <p:txBody>
          <a:bodyPr/>
          <a:lstStyle>
            <a:lvl1pPr>
              <a:defRPr/>
            </a:lvl1pPr>
          </a:lstStyle>
          <a:p>
            <a:pPr>
              <a:defRPr/>
            </a:pPr>
            <a:fld id="{137CCB33-C8D4-4262-AA28-CF0ADDBA8D33}" type="slidenum">
              <a:rPr lang="fr-FR" altLang="fr-FR"/>
              <a:pPr>
                <a:defRPr/>
              </a:pPr>
              <a:t>‹N°›</a:t>
            </a:fld>
            <a:endParaRPr lang="fr-FR" altLang="fr-FR"/>
          </a:p>
        </p:txBody>
      </p:sp>
    </p:spTree>
    <p:extLst>
      <p:ext uri="{BB962C8B-B14F-4D97-AF65-F5344CB8AC3E}">
        <p14:creationId xmlns:p14="http://schemas.microsoft.com/office/powerpoint/2010/main" val="251634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EF57F0-4844-1E86-E24D-AF69692AE2CE}"/>
              </a:ext>
            </a:extLst>
          </p:cNvPr>
          <p:cNvSpPr>
            <a:spLocks noGrp="1"/>
          </p:cNvSpPr>
          <p:nvPr>
            <p:ph type="dt" sz="half" idx="10"/>
          </p:nvPr>
        </p:nvSpPr>
        <p:spPr/>
        <p:txBody>
          <a:bodyPr/>
          <a:lstStyle>
            <a:lvl1pPr>
              <a:defRPr/>
            </a:lvl1pPr>
          </a:lstStyle>
          <a:p>
            <a:pPr>
              <a:defRPr/>
            </a:pPr>
            <a:fld id="{04FDD212-D5B3-4807-935C-C4CFA8A6A587}" type="datetime1">
              <a:rPr lang="fr-FR"/>
              <a:pPr>
                <a:defRPr/>
              </a:pPr>
              <a:t>20/06/2023</a:t>
            </a:fld>
            <a:endParaRPr lang="fr-FR"/>
          </a:p>
        </p:txBody>
      </p:sp>
      <p:sp>
        <p:nvSpPr>
          <p:cNvPr id="5" name="Espace réservé du pied de page 4">
            <a:extLst>
              <a:ext uri="{FF2B5EF4-FFF2-40B4-BE49-F238E27FC236}">
                <a16:creationId xmlns:a16="http://schemas.microsoft.com/office/drawing/2014/main" id="{E424D7BD-7BED-4969-3DCD-C0BF7BA83652}"/>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6" name="Espace réservé du numéro de diapositive 5">
            <a:extLst>
              <a:ext uri="{FF2B5EF4-FFF2-40B4-BE49-F238E27FC236}">
                <a16:creationId xmlns:a16="http://schemas.microsoft.com/office/drawing/2014/main" id="{5622F7FB-30D2-C144-B33D-4F0039E22FC0}"/>
              </a:ext>
            </a:extLst>
          </p:cNvPr>
          <p:cNvSpPr>
            <a:spLocks noGrp="1"/>
          </p:cNvSpPr>
          <p:nvPr>
            <p:ph type="sldNum" sz="quarter" idx="12"/>
          </p:nvPr>
        </p:nvSpPr>
        <p:spPr/>
        <p:txBody>
          <a:bodyPr/>
          <a:lstStyle>
            <a:lvl1pPr>
              <a:defRPr/>
            </a:lvl1pPr>
          </a:lstStyle>
          <a:p>
            <a:pPr>
              <a:defRPr/>
            </a:pPr>
            <a:fld id="{A59BBD17-773A-45BB-81FC-5A24ED1552A0}" type="slidenum">
              <a:rPr lang="fr-FR" altLang="fr-FR"/>
              <a:pPr>
                <a:defRPr/>
              </a:pPr>
              <a:t>‹N°›</a:t>
            </a:fld>
            <a:endParaRPr lang="fr-FR" altLang="fr-FR"/>
          </a:p>
        </p:txBody>
      </p:sp>
    </p:spTree>
    <p:extLst>
      <p:ext uri="{BB962C8B-B14F-4D97-AF65-F5344CB8AC3E}">
        <p14:creationId xmlns:p14="http://schemas.microsoft.com/office/powerpoint/2010/main" val="1556611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0086A1-CC70-6772-52DA-C6F3813D7078}"/>
              </a:ext>
            </a:extLst>
          </p:cNvPr>
          <p:cNvSpPr>
            <a:spLocks noGrp="1"/>
          </p:cNvSpPr>
          <p:nvPr>
            <p:ph type="dt" sz="half" idx="10"/>
          </p:nvPr>
        </p:nvSpPr>
        <p:spPr/>
        <p:txBody>
          <a:bodyPr/>
          <a:lstStyle>
            <a:lvl1pPr>
              <a:defRPr/>
            </a:lvl1pPr>
          </a:lstStyle>
          <a:p>
            <a:pPr>
              <a:defRPr/>
            </a:pPr>
            <a:fld id="{44632530-0AEA-4896-A5CB-2B86E3ECD69F}" type="datetime1">
              <a:rPr lang="fr-FR"/>
              <a:pPr>
                <a:defRPr/>
              </a:pPr>
              <a:t>20/06/2023</a:t>
            </a:fld>
            <a:endParaRPr lang="fr-FR"/>
          </a:p>
        </p:txBody>
      </p:sp>
      <p:sp>
        <p:nvSpPr>
          <p:cNvPr id="5" name="Espace réservé du pied de page 4">
            <a:extLst>
              <a:ext uri="{FF2B5EF4-FFF2-40B4-BE49-F238E27FC236}">
                <a16:creationId xmlns:a16="http://schemas.microsoft.com/office/drawing/2014/main" id="{36BBF433-295D-141C-C377-F39BCB5BAAB4}"/>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6" name="Espace réservé du numéro de diapositive 5">
            <a:extLst>
              <a:ext uri="{FF2B5EF4-FFF2-40B4-BE49-F238E27FC236}">
                <a16:creationId xmlns:a16="http://schemas.microsoft.com/office/drawing/2014/main" id="{7E570C4A-F450-B2B8-E418-4DDC6C30F96C}"/>
              </a:ext>
            </a:extLst>
          </p:cNvPr>
          <p:cNvSpPr>
            <a:spLocks noGrp="1"/>
          </p:cNvSpPr>
          <p:nvPr>
            <p:ph type="sldNum" sz="quarter" idx="12"/>
          </p:nvPr>
        </p:nvSpPr>
        <p:spPr/>
        <p:txBody>
          <a:bodyPr/>
          <a:lstStyle>
            <a:lvl1pPr>
              <a:defRPr/>
            </a:lvl1pPr>
          </a:lstStyle>
          <a:p>
            <a:pPr>
              <a:defRPr/>
            </a:pPr>
            <a:fld id="{0CC6EBBB-90BD-49CB-9ED3-D5BDAC3E369F}" type="slidenum">
              <a:rPr lang="fr-FR" altLang="fr-FR"/>
              <a:pPr>
                <a:defRPr/>
              </a:pPr>
              <a:t>‹N°›</a:t>
            </a:fld>
            <a:endParaRPr lang="fr-FR" altLang="fr-FR"/>
          </a:p>
        </p:txBody>
      </p:sp>
    </p:spTree>
    <p:extLst>
      <p:ext uri="{BB962C8B-B14F-4D97-AF65-F5344CB8AC3E}">
        <p14:creationId xmlns:p14="http://schemas.microsoft.com/office/powerpoint/2010/main" val="1109886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a16="http://schemas.microsoft.com/office/drawing/2014/main" id="{3CFBA64C-7550-A19E-0F77-4B2B8B3AE44B}"/>
              </a:ext>
            </a:extLst>
          </p:cNvPr>
          <p:cNvSpPr>
            <a:spLocks noGrp="1"/>
          </p:cNvSpPr>
          <p:nvPr>
            <p:ph type="dt" sz="half" idx="10"/>
          </p:nvPr>
        </p:nvSpPr>
        <p:spPr/>
        <p:txBody>
          <a:bodyPr/>
          <a:lstStyle>
            <a:lvl1pPr>
              <a:defRPr/>
            </a:lvl1pPr>
          </a:lstStyle>
          <a:p>
            <a:pPr>
              <a:defRPr/>
            </a:pPr>
            <a:fld id="{8EFC2EAD-6EF9-4FEC-859B-E3857A1C2E31}" type="datetime1">
              <a:rPr lang="fr-FR"/>
              <a:pPr>
                <a:defRPr/>
              </a:pPr>
              <a:t>20/06/2023</a:t>
            </a:fld>
            <a:endParaRPr lang="fr-FR"/>
          </a:p>
        </p:txBody>
      </p:sp>
      <p:sp>
        <p:nvSpPr>
          <p:cNvPr id="5" name="Espace réservé du pied de page 4">
            <a:extLst>
              <a:ext uri="{FF2B5EF4-FFF2-40B4-BE49-F238E27FC236}">
                <a16:creationId xmlns:a16="http://schemas.microsoft.com/office/drawing/2014/main" id="{67C0B671-4854-2DCC-69A0-C253C0785C16}"/>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6" name="Espace réservé du numéro de diapositive 5">
            <a:extLst>
              <a:ext uri="{FF2B5EF4-FFF2-40B4-BE49-F238E27FC236}">
                <a16:creationId xmlns:a16="http://schemas.microsoft.com/office/drawing/2014/main" id="{32BFEF9F-3284-91B4-AFCC-AA3CF821A726}"/>
              </a:ext>
            </a:extLst>
          </p:cNvPr>
          <p:cNvSpPr>
            <a:spLocks noGrp="1"/>
          </p:cNvSpPr>
          <p:nvPr>
            <p:ph type="sldNum" sz="quarter" idx="12"/>
          </p:nvPr>
        </p:nvSpPr>
        <p:spPr/>
        <p:txBody>
          <a:bodyPr/>
          <a:lstStyle>
            <a:lvl1pPr>
              <a:defRPr/>
            </a:lvl1pPr>
          </a:lstStyle>
          <a:p>
            <a:pPr>
              <a:defRPr/>
            </a:pPr>
            <a:fld id="{08E384B4-B159-4027-B5C6-D2AC94AE336B}" type="slidenum">
              <a:rPr lang="fr-FR" altLang="fr-FR"/>
              <a:pPr>
                <a:defRPr/>
              </a:pPr>
              <a:t>‹N°›</a:t>
            </a:fld>
            <a:endParaRPr lang="fr-FR" altLang="fr-FR"/>
          </a:p>
        </p:txBody>
      </p:sp>
    </p:spTree>
    <p:extLst>
      <p:ext uri="{BB962C8B-B14F-4D97-AF65-F5344CB8AC3E}">
        <p14:creationId xmlns:p14="http://schemas.microsoft.com/office/powerpoint/2010/main" val="398225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853540E4-A210-F4A7-A0D5-67E0D5EC451E}"/>
              </a:ext>
            </a:extLst>
          </p:cNvPr>
          <p:cNvSpPr>
            <a:spLocks noGrp="1"/>
          </p:cNvSpPr>
          <p:nvPr>
            <p:ph type="dt" sz="half" idx="10"/>
          </p:nvPr>
        </p:nvSpPr>
        <p:spPr/>
        <p:txBody>
          <a:bodyPr/>
          <a:lstStyle>
            <a:lvl1pPr>
              <a:defRPr/>
            </a:lvl1pPr>
          </a:lstStyle>
          <a:p>
            <a:pPr>
              <a:defRPr/>
            </a:pPr>
            <a:fld id="{F6B14412-6E66-4E8C-98E9-3EE18AF927B4}" type="datetime1">
              <a:rPr lang="fr-FR"/>
              <a:pPr>
                <a:defRPr/>
              </a:pPr>
              <a:t>20/06/2023</a:t>
            </a:fld>
            <a:endParaRPr lang="fr-FR"/>
          </a:p>
        </p:txBody>
      </p:sp>
      <p:sp>
        <p:nvSpPr>
          <p:cNvPr id="6" name="Espace réservé du pied de page 4">
            <a:extLst>
              <a:ext uri="{FF2B5EF4-FFF2-40B4-BE49-F238E27FC236}">
                <a16:creationId xmlns:a16="http://schemas.microsoft.com/office/drawing/2014/main" id="{0924FA48-44F7-94F0-F96D-DDE13160C043}"/>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7" name="Espace réservé du numéro de diapositive 5">
            <a:extLst>
              <a:ext uri="{FF2B5EF4-FFF2-40B4-BE49-F238E27FC236}">
                <a16:creationId xmlns:a16="http://schemas.microsoft.com/office/drawing/2014/main" id="{D1DD3A34-52AB-F505-7D9D-8C1181D6A574}"/>
              </a:ext>
            </a:extLst>
          </p:cNvPr>
          <p:cNvSpPr>
            <a:spLocks noGrp="1"/>
          </p:cNvSpPr>
          <p:nvPr>
            <p:ph type="sldNum" sz="quarter" idx="12"/>
          </p:nvPr>
        </p:nvSpPr>
        <p:spPr/>
        <p:txBody>
          <a:bodyPr/>
          <a:lstStyle>
            <a:lvl1pPr>
              <a:defRPr/>
            </a:lvl1pPr>
          </a:lstStyle>
          <a:p>
            <a:pPr>
              <a:defRPr/>
            </a:pPr>
            <a:fld id="{D9A1126D-4DAA-4BED-8995-675A90494DA5}" type="slidenum">
              <a:rPr lang="fr-FR" altLang="fr-FR"/>
              <a:pPr>
                <a:defRPr/>
              </a:pPr>
              <a:t>‹N°›</a:t>
            </a:fld>
            <a:endParaRPr lang="fr-FR" altLang="fr-FR"/>
          </a:p>
        </p:txBody>
      </p:sp>
    </p:spTree>
    <p:extLst>
      <p:ext uri="{BB962C8B-B14F-4D97-AF65-F5344CB8AC3E}">
        <p14:creationId xmlns:p14="http://schemas.microsoft.com/office/powerpoint/2010/main" val="241586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1C274EAE-423F-98EC-2A07-858617828D00}"/>
              </a:ext>
            </a:extLst>
          </p:cNvPr>
          <p:cNvSpPr>
            <a:spLocks noGrp="1"/>
          </p:cNvSpPr>
          <p:nvPr>
            <p:ph type="dt" sz="half" idx="10"/>
          </p:nvPr>
        </p:nvSpPr>
        <p:spPr/>
        <p:txBody>
          <a:bodyPr/>
          <a:lstStyle>
            <a:lvl1pPr>
              <a:defRPr/>
            </a:lvl1pPr>
          </a:lstStyle>
          <a:p>
            <a:pPr>
              <a:defRPr/>
            </a:pPr>
            <a:fld id="{6470CD18-C3E4-45D2-8E1F-4904706764D3}" type="datetime1">
              <a:rPr lang="fr-FR"/>
              <a:pPr>
                <a:defRPr/>
              </a:pPr>
              <a:t>20/06/2023</a:t>
            </a:fld>
            <a:endParaRPr lang="fr-FR"/>
          </a:p>
        </p:txBody>
      </p:sp>
      <p:sp>
        <p:nvSpPr>
          <p:cNvPr id="8" name="Espace réservé du pied de page 4">
            <a:extLst>
              <a:ext uri="{FF2B5EF4-FFF2-40B4-BE49-F238E27FC236}">
                <a16:creationId xmlns:a16="http://schemas.microsoft.com/office/drawing/2014/main" id="{0A4DEE32-A8B7-47BC-1EBC-60C50DC7887A}"/>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9" name="Espace réservé du numéro de diapositive 5">
            <a:extLst>
              <a:ext uri="{FF2B5EF4-FFF2-40B4-BE49-F238E27FC236}">
                <a16:creationId xmlns:a16="http://schemas.microsoft.com/office/drawing/2014/main" id="{5B1FAC63-D8A1-492F-1B47-0C01904D15ED}"/>
              </a:ext>
            </a:extLst>
          </p:cNvPr>
          <p:cNvSpPr>
            <a:spLocks noGrp="1"/>
          </p:cNvSpPr>
          <p:nvPr>
            <p:ph type="sldNum" sz="quarter" idx="12"/>
          </p:nvPr>
        </p:nvSpPr>
        <p:spPr/>
        <p:txBody>
          <a:bodyPr/>
          <a:lstStyle>
            <a:lvl1pPr>
              <a:defRPr/>
            </a:lvl1pPr>
          </a:lstStyle>
          <a:p>
            <a:pPr>
              <a:defRPr/>
            </a:pPr>
            <a:fld id="{3EF839C5-0D6E-427D-B438-62DE1C89F884}" type="slidenum">
              <a:rPr lang="fr-FR" altLang="fr-FR"/>
              <a:pPr>
                <a:defRPr/>
              </a:pPr>
              <a:t>‹N°›</a:t>
            </a:fld>
            <a:endParaRPr lang="fr-FR" altLang="fr-FR"/>
          </a:p>
        </p:txBody>
      </p:sp>
    </p:spTree>
    <p:extLst>
      <p:ext uri="{BB962C8B-B14F-4D97-AF65-F5344CB8AC3E}">
        <p14:creationId xmlns:p14="http://schemas.microsoft.com/office/powerpoint/2010/main" val="68900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56D8F888-8F74-7234-FA16-980BC15A352E}"/>
              </a:ext>
            </a:extLst>
          </p:cNvPr>
          <p:cNvSpPr>
            <a:spLocks noGrp="1"/>
          </p:cNvSpPr>
          <p:nvPr>
            <p:ph type="dt" sz="half" idx="10"/>
          </p:nvPr>
        </p:nvSpPr>
        <p:spPr/>
        <p:txBody>
          <a:bodyPr/>
          <a:lstStyle>
            <a:lvl1pPr>
              <a:defRPr/>
            </a:lvl1pPr>
          </a:lstStyle>
          <a:p>
            <a:pPr>
              <a:defRPr/>
            </a:pPr>
            <a:fld id="{A2FDD0CB-B263-4D69-A394-3F2AB2D725B8}" type="datetime1">
              <a:rPr lang="fr-FR"/>
              <a:pPr>
                <a:defRPr/>
              </a:pPr>
              <a:t>20/06/2023</a:t>
            </a:fld>
            <a:endParaRPr lang="fr-FR"/>
          </a:p>
        </p:txBody>
      </p:sp>
      <p:sp>
        <p:nvSpPr>
          <p:cNvPr id="4" name="Espace réservé du pied de page 4">
            <a:extLst>
              <a:ext uri="{FF2B5EF4-FFF2-40B4-BE49-F238E27FC236}">
                <a16:creationId xmlns:a16="http://schemas.microsoft.com/office/drawing/2014/main" id="{4F6B77A6-12BA-21F4-1D78-F26A55345E9B}"/>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5" name="Espace réservé du numéro de diapositive 5">
            <a:extLst>
              <a:ext uri="{FF2B5EF4-FFF2-40B4-BE49-F238E27FC236}">
                <a16:creationId xmlns:a16="http://schemas.microsoft.com/office/drawing/2014/main" id="{C97E8234-15C9-8B2F-E32B-8DE4DB4D0F94}"/>
              </a:ext>
            </a:extLst>
          </p:cNvPr>
          <p:cNvSpPr>
            <a:spLocks noGrp="1"/>
          </p:cNvSpPr>
          <p:nvPr>
            <p:ph type="sldNum" sz="quarter" idx="12"/>
          </p:nvPr>
        </p:nvSpPr>
        <p:spPr/>
        <p:txBody>
          <a:bodyPr/>
          <a:lstStyle>
            <a:lvl1pPr>
              <a:defRPr/>
            </a:lvl1pPr>
          </a:lstStyle>
          <a:p>
            <a:pPr>
              <a:defRPr/>
            </a:pPr>
            <a:fld id="{3EFACC81-B8BC-420F-A4B5-EB63722931B9}" type="slidenum">
              <a:rPr lang="fr-FR" altLang="fr-FR"/>
              <a:pPr>
                <a:defRPr/>
              </a:pPr>
              <a:t>‹N°›</a:t>
            </a:fld>
            <a:endParaRPr lang="fr-FR" altLang="fr-FR"/>
          </a:p>
        </p:txBody>
      </p:sp>
    </p:spTree>
    <p:extLst>
      <p:ext uri="{BB962C8B-B14F-4D97-AF65-F5344CB8AC3E}">
        <p14:creationId xmlns:p14="http://schemas.microsoft.com/office/powerpoint/2010/main" val="139182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D6093539-1359-1FB4-09CC-43CCC14AB1EC}"/>
              </a:ext>
            </a:extLst>
          </p:cNvPr>
          <p:cNvSpPr>
            <a:spLocks noGrp="1"/>
          </p:cNvSpPr>
          <p:nvPr>
            <p:ph type="dt" sz="half" idx="10"/>
          </p:nvPr>
        </p:nvSpPr>
        <p:spPr/>
        <p:txBody>
          <a:bodyPr/>
          <a:lstStyle>
            <a:lvl1pPr>
              <a:defRPr/>
            </a:lvl1pPr>
          </a:lstStyle>
          <a:p>
            <a:pPr>
              <a:defRPr/>
            </a:pPr>
            <a:fld id="{D5EFBD3E-40C5-4E4E-A24C-B117595D9BE7}" type="datetime1">
              <a:rPr lang="fr-FR"/>
              <a:pPr>
                <a:defRPr/>
              </a:pPr>
              <a:t>20/06/2023</a:t>
            </a:fld>
            <a:endParaRPr lang="fr-FR"/>
          </a:p>
        </p:txBody>
      </p:sp>
      <p:sp>
        <p:nvSpPr>
          <p:cNvPr id="3" name="Espace réservé du pied de page 4">
            <a:extLst>
              <a:ext uri="{FF2B5EF4-FFF2-40B4-BE49-F238E27FC236}">
                <a16:creationId xmlns:a16="http://schemas.microsoft.com/office/drawing/2014/main" id="{C545048B-5029-E6A0-EB73-AA9E4C175CD1}"/>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4" name="Espace réservé du numéro de diapositive 5">
            <a:extLst>
              <a:ext uri="{FF2B5EF4-FFF2-40B4-BE49-F238E27FC236}">
                <a16:creationId xmlns:a16="http://schemas.microsoft.com/office/drawing/2014/main" id="{4FAC3A70-2C1E-032E-230B-DCE3CC2512F1}"/>
              </a:ext>
            </a:extLst>
          </p:cNvPr>
          <p:cNvSpPr>
            <a:spLocks noGrp="1"/>
          </p:cNvSpPr>
          <p:nvPr>
            <p:ph type="sldNum" sz="quarter" idx="12"/>
          </p:nvPr>
        </p:nvSpPr>
        <p:spPr/>
        <p:txBody>
          <a:bodyPr/>
          <a:lstStyle>
            <a:lvl1pPr>
              <a:defRPr/>
            </a:lvl1pPr>
          </a:lstStyle>
          <a:p>
            <a:pPr>
              <a:defRPr/>
            </a:pPr>
            <a:fld id="{3D456E89-7DFE-4313-9956-BE1DD927BB3E}" type="slidenum">
              <a:rPr lang="fr-FR" altLang="fr-FR"/>
              <a:pPr>
                <a:defRPr/>
              </a:pPr>
              <a:t>‹N°›</a:t>
            </a:fld>
            <a:endParaRPr lang="fr-FR" altLang="fr-FR"/>
          </a:p>
        </p:txBody>
      </p:sp>
    </p:spTree>
    <p:extLst>
      <p:ext uri="{BB962C8B-B14F-4D97-AF65-F5344CB8AC3E}">
        <p14:creationId xmlns:p14="http://schemas.microsoft.com/office/powerpoint/2010/main" val="1015676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E41A563A-D3F3-3882-2925-FBD5F07804E1}"/>
              </a:ext>
            </a:extLst>
          </p:cNvPr>
          <p:cNvSpPr>
            <a:spLocks noGrp="1"/>
          </p:cNvSpPr>
          <p:nvPr>
            <p:ph type="dt" sz="half" idx="10"/>
          </p:nvPr>
        </p:nvSpPr>
        <p:spPr/>
        <p:txBody>
          <a:bodyPr/>
          <a:lstStyle>
            <a:lvl1pPr>
              <a:defRPr/>
            </a:lvl1pPr>
          </a:lstStyle>
          <a:p>
            <a:pPr>
              <a:defRPr/>
            </a:pPr>
            <a:fld id="{15C74227-C865-4FE1-8EE8-5E35FA8A0684}" type="datetime1">
              <a:rPr lang="fr-FR"/>
              <a:pPr>
                <a:defRPr/>
              </a:pPr>
              <a:t>20/06/2023</a:t>
            </a:fld>
            <a:endParaRPr lang="fr-FR"/>
          </a:p>
        </p:txBody>
      </p:sp>
      <p:sp>
        <p:nvSpPr>
          <p:cNvPr id="6" name="Espace réservé du pied de page 4">
            <a:extLst>
              <a:ext uri="{FF2B5EF4-FFF2-40B4-BE49-F238E27FC236}">
                <a16:creationId xmlns:a16="http://schemas.microsoft.com/office/drawing/2014/main" id="{8BCDCD50-897C-CF27-BBF8-2A011C829744}"/>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7" name="Espace réservé du numéro de diapositive 5">
            <a:extLst>
              <a:ext uri="{FF2B5EF4-FFF2-40B4-BE49-F238E27FC236}">
                <a16:creationId xmlns:a16="http://schemas.microsoft.com/office/drawing/2014/main" id="{65971790-AE3B-1270-B3B1-6A99E75910B4}"/>
              </a:ext>
            </a:extLst>
          </p:cNvPr>
          <p:cNvSpPr>
            <a:spLocks noGrp="1"/>
          </p:cNvSpPr>
          <p:nvPr>
            <p:ph type="sldNum" sz="quarter" idx="12"/>
          </p:nvPr>
        </p:nvSpPr>
        <p:spPr/>
        <p:txBody>
          <a:bodyPr/>
          <a:lstStyle>
            <a:lvl1pPr>
              <a:defRPr/>
            </a:lvl1pPr>
          </a:lstStyle>
          <a:p>
            <a:pPr>
              <a:defRPr/>
            </a:pPr>
            <a:fld id="{FA110B03-C645-4C53-9686-85C1E2498791}" type="slidenum">
              <a:rPr lang="fr-FR" altLang="fr-FR"/>
              <a:pPr>
                <a:defRPr/>
              </a:pPr>
              <a:t>‹N°›</a:t>
            </a:fld>
            <a:endParaRPr lang="fr-FR" altLang="fr-FR"/>
          </a:p>
        </p:txBody>
      </p:sp>
    </p:spTree>
    <p:extLst>
      <p:ext uri="{BB962C8B-B14F-4D97-AF65-F5344CB8AC3E}">
        <p14:creationId xmlns:p14="http://schemas.microsoft.com/office/powerpoint/2010/main" val="251757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B0994169-8EDD-E716-F60A-A8E9A8F2E2AF}"/>
              </a:ext>
            </a:extLst>
          </p:cNvPr>
          <p:cNvSpPr>
            <a:spLocks noGrp="1"/>
          </p:cNvSpPr>
          <p:nvPr>
            <p:ph type="dt" sz="half" idx="10"/>
          </p:nvPr>
        </p:nvSpPr>
        <p:spPr/>
        <p:txBody>
          <a:bodyPr/>
          <a:lstStyle>
            <a:lvl1pPr>
              <a:defRPr/>
            </a:lvl1pPr>
          </a:lstStyle>
          <a:p>
            <a:pPr>
              <a:defRPr/>
            </a:pPr>
            <a:fld id="{556D3A0B-4453-4148-BDED-BC79972DA5F8}" type="datetime1">
              <a:rPr lang="fr-FR"/>
              <a:pPr>
                <a:defRPr/>
              </a:pPr>
              <a:t>20/06/2023</a:t>
            </a:fld>
            <a:endParaRPr lang="fr-FR"/>
          </a:p>
        </p:txBody>
      </p:sp>
      <p:sp>
        <p:nvSpPr>
          <p:cNvPr id="6" name="Espace réservé du pied de page 4">
            <a:extLst>
              <a:ext uri="{FF2B5EF4-FFF2-40B4-BE49-F238E27FC236}">
                <a16:creationId xmlns:a16="http://schemas.microsoft.com/office/drawing/2014/main" id="{0A179A69-1A71-277A-EA49-45A28CD54F5F}"/>
              </a:ext>
            </a:extLst>
          </p:cNvPr>
          <p:cNvSpPr>
            <a:spLocks noGrp="1"/>
          </p:cNvSpPr>
          <p:nvPr>
            <p:ph type="ftr" sz="quarter" idx="11"/>
          </p:nvPr>
        </p:nvSpPr>
        <p:spPr/>
        <p:txBody>
          <a:bodyPr/>
          <a:lstStyle>
            <a:lvl1pPr>
              <a:defRPr/>
            </a:lvl1pPr>
          </a:lstStyle>
          <a:p>
            <a:pPr>
              <a:defRPr/>
            </a:pPr>
            <a:r>
              <a:rPr lang="fr-FR"/>
              <a:t>Séminaire CNEC - 23 juin 2023</a:t>
            </a:r>
          </a:p>
        </p:txBody>
      </p:sp>
      <p:sp>
        <p:nvSpPr>
          <p:cNvPr id="7" name="Espace réservé du numéro de diapositive 5">
            <a:extLst>
              <a:ext uri="{FF2B5EF4-FFF2-40B4-BE49-F238E27FC236}">
                <a16:creationId xmlns:a16="http://schemas.microsoft.com/office/drawing/2014/main" id="{CC39198A-7062-ABC3-74EA-2432A6F6C6D6}"/>
              </a:ext>
            </a:extLst>
          </p:cNvPr>
          <p:cNvSpPr>
            <a:spLocks noGrp="1"/>
          </p:cNvSpPr>
          <p:nvPr>
            <p:ph type="sldNum" sz="quarter" idx="12"/>
          </p:nvPr>
        </p:nvSpPr>
        <p:spPr/>
        <p:txBody>
          <a:bodyPr/>
          <a:lstStyle>
            <a:lvl1pPr>
              <a:defRPr/>
            </a:lvl1pPr>
          </a:lstStyle>
          <a:p>
            <a:pPr>
              <a:defRPr/>
            </a:pPr>
            <a:fld id="{9B9AA078-4D23-450C-8D0B-893B28B6126E}" type="slidenum">
              <a:rPr lang="fr-FR" altLang="fr-FR"/>
              <a:pPr>
                <a:defRPr/>
              </a:pPr>
              <a:t>‹N°›</a:t>
            </a:fld>
            <a:endParaRPr lang="fr-FR" altLang="fr-FR"/>
          </a:p>
        </p:txBody>
      </p:sp>
    </p:spTree>
    <p:extLst>
      <p:ext uri="{BB962C8B-B14F-4D97-AF65-F5344CB8AC3E}">
        <p14:creationId xmlns:p14="http://schemas.microsoft.com/office/powerpoint/2010/main" val="112464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15F26933-6130-03D0-F23D-6C4D5B963CD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A8AC102F-8888-3113-E61A-168C5710EB1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F90EC002-EFEE-FE26-4277-656D08165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F76B6F3-26C1-4051-8DA8-431EAC35DDDB}" type="datetime1">
              <a:rPr lang="fr-FR"/>
              <a:pPr>
                <a:defRPr/>
              </a:pPr>
              <a:t>20/06/2023</a:t>
            </a:fld>
            <a:endParaRPr lang="fr-FR"/>
          </a:p>
        </p:txBody>
      </p:sp>
      <p:sp>
        <p:nvSpPr>
          <p:cNvPr id="5" name="Espace réservé du pied de page 4">
            <a:extLst>
              <a:ext uri="{FF2B5EF4-FFF2-40B4-BE49-F238E27FC236}">
                <a16:creationId xmlns:a16="http://schemas.microsoft.com/office/drawing/2014/main" id="{5198B825-C0DF-7497-9B26-081D5A607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Séminaire CNEC - 23 juin 2023</a:t>
            </a:r>
          </a:p>
        </p:txBody>
      </p:sp>
      <p:sp>
        <p:nvSpPr>
          <p:cNvPr id="6" name="Espace réservé du numéro de diapositive 5">
            <a:extLst>
              <a:ext uri="{FF2B5EF4-FFF2-40B4-BE49-F238E27FC236}">
                <a16:creationId xmlns:a16="http://schemas.microsoft.com/office/drawing/2014/main" id="{30F4E4B9-2C73-88DA-B1A5-621749242E4A}"/>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02E1D440-498E-4777-A8AD-58BF3D7D6273}"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ZoneTexte 3">
            <a:extLst>
              <a:ext uri="{FF2B5EF4-FFF2-40B4-BE49-F238E27FC236}">
                <a16:creationId xmlns:a16="http://schemas.microsoft.com/office/drawing/2014/main" id="{1D16CB34-F3DA-14BB-D272-92BC8AB10CFF}"/>
              </a:ext>
            </a:extLst>
          </p:cNvPr>
          <p:cNvSpPr txBox="1">
            <a:spLocks noChangeArrowheads="1"/>
          </p:cNvSpPr>
          <p:nvPr/>
        </p:nvSpPr>
        <p:spPr bwMode="auto">
          <a:xfrm>
            <a:off x="862013" y="944563"/>
            <a:ext cx="3427412" cy="515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spcBef>
                <a:spcPct val="0"/>
              </a:spcBef>
              <a:spcAft>
                <a:spcPts val="600"/>
              </a:spcAft>
              <a:buFontTx/>
              <a:buNone/>
            </a:pPr>
            <a:r>
              <a:rPr lang="en-US" altLang="fr-FR" b="1" dirty="0" err="1"/>
              <a:t>Actualité</a:t>
            </a:r>
            <a:r>
              <a:rPr lang="en-US" altLang="fr-FR" b="1" dirty="0"/>
              <a:t> de la jurisprudence</a:t>
            </a:r>
            <a:br>
              <a:rPr lang="en-US" altLang="fr-FR" sz="1900" b="1" dirty="0"/>
            </a:br>
            <a:endParaRPr lang="en-US" altLang="fr-FR" sz="1900" b="1" dirty="0"/>
          </a:p>
          <a:p>
            <a:pPr algn="ctr">
              <a:spcBef>
                <a:spcPct val="0"/>
              </a:spcBef>
              <a:spcAft>
                <a:spcPts val="600"/>
              </a:spcAft>
              <a:buFontTx/>
              <a:buNone/>
            </a:pPr>
            <a:endParaRPr lang="en-US" altLang="fr-FR" sz="1900" b="1" dirty="0"/>
          </a:p>
          <a:p>
            <a:pPr algn="ctr">
              <a:spcBef>
                <a:spcPct val="0"/>
              </a:spcBef>
              <a:spcAft>
                <a:spcPts val="600"/>
              </a:spcAft>
              <a:buFontTx/>
              <a:buNone/>
            </a:pPr>
            <a:br>
              <a:rPr lang="en-US" altLang="fr-FR" sz="1900" dirty="0"/>
            </a:br>
            <a:br>
              <a:rPr lang="en-US" altLang="fr-FR" sz="1900" dirty="0"/>
            </a:br>
            <a:r>
              <a:rPr lang="en-US" altLang="fr-FR" sz="2400" dirty="0" err="1"/>
              <a:t>Vendredi</a:t>
            </a:r>
            <a:r>
              <a:rPr lang="en-US" altLang="fr-FR" sz="2400" dirty="0"/>
              <a:t> 23 </a:t>
            </a:r>
            <a:r>
              <a:rPr lang="en-US" altLang="fr-FR" sz="2400" dirty="0" err="1"/>
              <a:t>Juin</a:t>
            </a:r>
            <a:r>
              <a:rPr lang="en-US" altLang="fr-FR" sz="2400" dirty="0"/>
              <a:t> 2023</a:t>
            </a:r>
            <a:br>
              <a:rPr lang="en-US" altLang="fr-FR" sz="1900" dirty="0"/>
            </a:br>
            <a:br>
              <a:rPr lang="en-US" altLang="fr-FR" sz="1900" dirty="0"/>
            </a:br>
            <a:endParaRPr lang="en-US" altLang="fr-FR" sz="1900" dirty="0"/>
          </a:p>
          <a:p>
            <a:pPr algn="ctr">
              <a:spcBef>
                <a:spcPct val="0"/>
              </a:spcBef>
              <a:spcAft>
                <a:spcPts val="600"/>
              </a:spcAft>
              <a:buFontTx/>
              <a:buNone/>
            </a:pPr>
            <a:endParaRPr lang="en-US" altLang="fr-FR" sz="1900" b="1" dirty="0"/>
          </a:p>
          <a:p>
            <a:pPr algn="ctr">
              <a:spcBef>
                <a:spcPct val="0"/>
              </a:spcBef>
              <a:spcAft>
                <a:spcPts val="600"/>
              </a:spcAft>
              <a:buFontTx/>
              <a:buNone/>
            </a:pPr>
            <a:br>
              <a:rPr lang="en-US" altLang="fr-FR" sz="1900" b="1" dirty="0"/>
            </a:br>
            <a:r>
              <a:rPr lang="en-US" altLang="fr-FR" sz="1900" b="1" dirty="0"/>
              <a:t>Florence BAYARD-JAMMES </a:t>
            </a:r>
            <a:br>
              <a:rPr lang="en-US" altLang="fr-FR" sz="1900" dirty="0"/>
            </a:br>
            <a:r>
              <a:rPr lang="en-US" altLang="fr-FR" sz="1800" dirty="0" err="1"/>
              <a:t>Professeur</a:t>
            </a:r>
            <a:r>
              <a:rPr lang="en-US" altLang="fr-FR" sz="1800" dirty="0"/>
              <a:t> </a:t>
            </a:r>
            <a:r>
              <a:rPr lang="en-US" altLang="fr-FR" sz="1800" dirty="0" err="1"/>
              <a:t>associé</a:t>
            </a:r>
            <a:r>
              <a:rPr lang="en-US" altLang="fr-FR" sz="1800" dirty="0"/>
              <a:t> à TBS Education</a:t>
            </a:r>
            <a:br>
              <a:rPr lang="en-US" altLang="fr-FR" sz="1900" dirty="0"/>
            </a:br>
            <a:br>
              <a:rPr lang="en-US" altLang="fr-FR" sz="1900" dirty="0"/>
            </a:br>
            <a:r>
              <a:rPr lang="en-US" altLang="fr-FR" sz="1900" b="1" dirty="0"/>
              <a:t>Laurence GUEGAN-GELINET </a:t>
            </a:r>
            <a:br>
              <a:rPr lang="en-US" altLang="fr-FR" sz="1900" dirty="0"/>
            </a:br>
            <a:r>
              <a:rPr lang="en-US" altLang="fr-FR" sz="1800" dirty="0"/>
              <a:t>Avocat au </a:t>
            </a:r>
            <a:r>
              <a:rPr lang="en-US" altLang="fr-FR" sz="1800" dirty="0" err="1"/>
              <a:t>Barreau</a:t>
            </a:r>
            <a:r>
              <a:rPr lang="en-US" altLang="fr-FR" sz="1800" dirty="0"/>
              <a:t> de Paris</a:t>
            </a:r>
          </a:p>
        </p:txBody>
      </p:sp>
      <p:pic>
        <p:nvPicPr>
          <p:cNvPr id="4099" name="Image 4">
            <a:extLst>
              <a:ext uri="{FF2B5EF4-FFF2-40B4-BE49-F238E27FC236}">
                <a16:creationId xmlns:a16="http://schemas.microsoft.com/office/drawing/2014/main" id="{E27FC302-1CBB-027A-99EC-6F3BBA7F5D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5125" y="1917700"/>
            <a:ext cx="6154738"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a:extLst>
              <a:ext uri="{FF2B5EF4-FFF2-40B4-BE49-F238E27FC236}">
                <a16:creationId xmlns:a16="http://schemas.microsoft.com/office/drawing/2014/main" id="{427A9EAF-001B-11E4-82EF-EF281000B02D}"/>
              </a:ext>
            </a:extLst>
          </p:cNvPr>
          <p:cNvSpPr>
            <a:spLocks noGrp="1"/>
          </p:cNvSpPr>
          <p:nvPr>
            <p:ph type="sldNum" sz="quarter" idx="12"/>
          </p:nvPr>
        </p:nvSpPr>
        <p:spPr/>
        <p:txBody>
          <a:bodyPr rtlCol="0">
            <a:normAutofit/>
          </a:bodyPr>
          <a:lstStyle/>
          <a:p>
            <a:pPr>
              <a:spcAft>
                <a:spcPts val="600"/>
              </a:spcAft>
              <a:defRPr/>
            </a:pPr>
            <a:fld id="{1A5D938A-A1D1-4E0F-BE61-FB1A7768C054}" type="slidenum">
              <a:rPr lang="en-US" sz="1000">
                <a:solidFill>
                  <a:schemeClr val="tx1">
                    <a:lumMod val="50000"/>
                    <a:lumOff val="50000"/>
                  </a:schemeClr>
                </a:solidFill>
              </a:rPr>
              <a:pPr>
                <a:spcAft>
                  <a:spcPts val="600"/>
                </a:spcAft>
                <a:defRPr/>
              </a:pPr>
              <a:t>1</a:t>
            </a:fld>
            <a:endParaRPr lang="en-US" sz="1000">
              <a:solidFill>
                <a:schemeClr val="tx1">
                  <a:lumMod val="50000"/>
                  <a:lumOff val="50000"/>
                </a:schemeClr>
              </a:solidFill>
            </a:endParaRPr>
          </a:p>
        </p:txBody>
      </p:sp>
      <p:sp>
        <p:nvSpPr>
          <p:cNvPr id="3" name="Espace réservé du pied de page 2">
            <a:extLst>
              <a:ext uri="{FF2B5EF4-FFF2-40B4-BE49-F238E27FC236}">
                <a16:creationId xmlns:a16="http://schemas.microsoft.com/office/drawing/2014/main" id="{34286377-EB79-6E23-82C2-60806B6C8D49}"/>
              </a:ext>
            </a:extLst>
          </p:cNvPr>
          <p:cNvSpPr>
            <a:spLocks noGrp="1"/>
          </p:cNvSpPr>
          <p:nvPr>
            <p:ph type="ftr" sz="quarter" idx="11"/>
          </p:nvPr>
        </p:nvSpPr>
        <p:spPr/>
        <p:txBody>
          <a:bodyPr/>
          <a:lstStyle/>
          <a:p>
            <a:pPr>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8D07B80C-D213-AC2C-0E3A-FF21D3094D78}"/>
              </a:ext>
            </a:extLst>
          </p:cNvPr>
          <p:cNvSpPr>
            <a:spLocks noGrp="1"/>
          </p:cNvSpPr>
          <p:nvPr>
            <p:ph type="sldNum" sz="quarter" idx="12"/>
          </p:nvPr>
        </p:nvSpPr>
        <p:spPr/>
        <p:txBody>
          <a:bodyPr/>
          <a:lstStyle/>
          <a:p>
            <a:pPr>
              <a:defRPr/>
            </a:pPr>
            <a:fld id="{DECBFDE3-7695-4AB6-A323-B033B3AF9575}" type="slidenum">
              <a:rPr lang="fr-FR" smtClean="0"/>
              <a:pPr>
                <a:defRPr/>
              </a:pPr>
              <a:t>2</a:t>
            </a:fld>
            <a:endParaRPr lang="fr-FR"/>
          </a:p>
        </p:txBody>
      </p:sp>
      <p:sp>
        <p:nvSpPr>
          <p:cNvPr id="46083" name="ZoneTexte 3">
            <a:extLst>
              <a:ext uri="{FF2B5EF4-FFF2-40B4-BE49-F238E27FC236}">
                <a16:creationId xmlns:a16="http://schemas.microsoft.com/office/drawing/2014/main" id="{15E10E33-19E5-B563-AB4C-18EF2098A34F}"/>
              </a:ext>
            </a:extLst>
          </p:cNvPr>
          <p:cNvSpPr txBox="1">
            <a:spLocks noChangeArrowheads="1"/>
          </p:cNvSpPr>
          <p:nvPr/>
        </p:nvSpPr>
        <p:spPr bwMode="auto">
          <a:xfrm>
            <a:off x="104775" y="1711325"/>
            <a:ext cx="11977688" cy="4702185"/>
          </a:xfrm>
          <a:prstGeom prst="rect">
            <a:avLst/>
          </a:prstGeom>
          <a:noFill/>
          <a:ln>
            <a:noFill/>
          </a:ln>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4572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7000"/>
              </a:lnSpc>
              <a:spcBef>
                <a:spcPct val="0"/>
              </a:spcBef>
              <a:spcAft>
                <a:spcPts val="800"/>
              </a:spcAft>
              <a:buFont typeface="Wingdings" panose="05000000000000000000" pitchFamily="2" charset="2"/>
              <a:buChar char="v"/>
              <a:defRPr/>
            </a:pPr>
            <a:r>
              <a:rPr lang="fr-FR" altLang="fr-FR" sz="2000" b="1" u="sng" dirty="0">
                <a:solidFill>
                  <a:srgbClr val="2E75B6"/>
                </a:solidFill>
                <a:ea typeface="Calibri" panose="020F0502020204030204" pitchFamily="34" charset="0"/>
                <a:cs typeface="Times New Roman" panose="02020603050405020304" pitchFamily="18" charset="0"/>
              </a:rPr>
              <a:t>LE SYNDIC DE COPROPRIETE</a:t>
            </a:r>
            <a:endParaRPr lang="fr-FR" altLang="fr-FR" sz="2000" b="1" dirty="0">
              <a:solidFill>
                <a:srgbClr val="FF0000"/>
              </a:solidFill>
              <a:ea typeface="Calibri" panose="020F0502020204030204" pitchFamily="34" charset="0"/>
              <a:cs typeface="Times New Roman" panose="02020603050405020304" pitchFamily="18" charset="0"/>
            </a:endParaRPr>
          </a:p>
          <a:p>
            <a:pPr algn="just">
              <a:lnSpc>
                <a:spcPct val="107000"/>
              </a:lnSpc>
              <a:spcBef>
                <a:spcPct val="0"/>
              </a:spcBef>
              <a:buFont typeface="Wingdings" panose="05000000000000000000" pitchFamily="2" charset="2"/>
              <a:buChar char="v"/>
              <a:defRPr/>
            </a:pPr>
            <a:endParaRPr lang="fr-FR" altLang="fr-FR" sz="2000" b="1" dirty="0">
              <a:solidFill>
                <a:srgbClr val="FF0000"/>
              </a:solidFill>
              <a:ea typeface="Calibri" panose="020F0502020204030204" pitchFamily="34" charset="0"/>
              <a:cs typeface="Times New Roman" panose="02020603050405020304" pitchFamily="18" charset="0"/>
            </a:endParaRPr>
          </a:p>
          <a:p>
            <a:pPr lvl="2" algn="just">
              <a:lnSpc>
                <a:spcPct val="107000"/>
              </a:lnSpc>
              <a:spcBef>
                <a:spcPct val="0"/>
              </a:spcBef>
              <a:buFontTx/>
              <a:buNone/>
              <a:defRPr/>
            </a:pPr>
            <a:r>
              <a:rPr lang="fr-FR" altLang="fr-FR" b="1" dirty="0">
                <a:solidFill>
                  <a:srgbClr val="548235"/>
                </a:solidFill>
                <a:cs typeface="Calibri" panose="020F0502020204030204" pitchFamily="34" charset="0"/>
              </a:rPr>
              <a:t>1°/ Cass. 3</a:t>
            </a:r>
            <a:r>
              <a:rPr lang="fr-FR" altLang="fr-FR" b="1" baseline="30000" dirty="0">
                <a:solidFill>
                  <a:srgbClr val="548235"/>
                </a:solidFill>
                <a:cs typeface="Calibri" panose="020F0502020204030204" pitchFamily="34" charset="0"/>
              </a:rPr>
              <a:t>e</a:t>
            </a:r>
            <a:r>
              <a:rPr lang="fr-FR" altLang="fr-FR" b="1" dirty="0">
                <a:solidFill>
                  <a:srgbClr val="548235"/>
                </a:solidFill>
                <a:cs typeface="Calibri" panose="020F0502020204030204" pitchFamily="34" charset="0"/>
              </a:rPr>
              <a:t>  civ., 9 février 2022, n° 21-11.197, publié au Bulletin  (Compte Bancaire séparé, qualité pour contester)  </a:t>
            </a:r>
          </a:p>
          <a:p>
            <a:pPr lvl="2" algn="just">
              <a:lnSpc>
                <a:spcPct val="100000"/>
              </a:lnSpc>
              <a:spcBef>
                <a:spcPct val="0"/>
              </a:spcBef>
              <a:buFontTx/>
              <a:buNone/>
              <a:defRPr/>
            </a:pPr>
            <a:endParaRPr lang="fr-FR" altLang="fr-FR" dirty="0">
              <a:cs typeface="Calibri" panose="020F0502020204030204" pitchFamily="34" charset="0"/>
            </a:endParaRPr>
          </a:p>
          <a:p>
            <a:pPr lvl="2" algn="just">
              <a:lnSpc>
                <a:spcPct val="107000"/>
              </a:lnSpc>
              <a:spcBef>
                <a:spcPct val="0"/>
              </a:spcBef>
              <a:buFontTx/>
              <a:buNone/>
              <a:defRPr/>
            </a:pPr>
            <a:r>
              <a:rPr lang="fr-FR" altLang="fr-FR" dirty="0">
                <a:cs typeface="Calibri" panose="020F0502020204030204" pitchFamily="34" charset="0"/>
              </a:rPr>
              <a:t>L’acquéreur d’un lot peut invoquer la nullité du mandat de syndic n’ayant pas soumis au vote l’ouverture d’un compte bancaire séparé alors qu’au jour de son acquisition le syndic avait régularisé la situation</a:t>
            </a:r>
          </a:p>
          <a:p>
            <a:pPr marL="0" indent="0" algn="just">
              <a:lnSpc>
                <a:spcPct val="115000"/>
              </a:lnSpc>
              <a:spcAft>
                <a:spcPts val="800"/>
              </a:spcAft>
              <a:buFont typeface="Arial" panose="020B0604020202020204" pitchFamily="34" charset="0"/>
              <a:buNone/>
              <a:defRPr/>
            </a:pPr>
            <a:endParaRPr lang="fr-FR" sz="1400" dirty="0">
              <a:latin typeface="+mn-lt"/>
              <a:ea typeface="Calibri" panose="020F0502020204030204" pitchFamily="34" charset="0"/>
              <a:cs typeface="Times New Roman" panose="02020603050405020304" pitchFamily="18" charset="0"/>
            </a:endParaRPr>
          </a:p>
          <a:p>
            <a:pPr marL="0" lvl="1" algn="just">
              <a:lnSpc>
                <a:spcPct val="107000"/>
              </a:lnSpc>
              <a:spcBef>
                <a:spcPct val="0"/>
              </a:spcBef>
              <a:buFontTx/>
              <a:buNone/>
              <a:defRPr/>
            </a:pPr>
            <a:endParaRPr lang="fr-FR" altLang="fr-FR" sz="1800" dirty="0">
              <a:cs typeface="Calibri" panose="020F0502020204030204" pitchFamily="34" charset="0"/>
            </a:endParaRPr>
          </a:p>
          <a:p>
            <a:pPr marL="0" lvl="1" algn="just">
              <a:lnSpc>
                <a:spcPct val="107000"/>
              </a:lnSpc>
              <a:spcBef>
                <a:spcPct val="0"/>
              </a:spcBef>
              <a:spcAft>
                <a:spcPts val="800"/>
              </a:spcAft>
              <a:buFontTx/>
              <a:buNone/>
              <a:defRPr/>
            </a:pPr>
            <a:endParaRPr lang="fr-FR" altLang="fr-FR" sz="1800" dirty="0">
              <a:cs typeface="Calibri" panose="020F0502020204030204" pitchFamily="34" charset="0"/>
            </a:endParaRPr>
          </a:p>
          <a:p>
            <a:pPr algn="just">
              <a:lnSpc>
                <a:spcPct val="107000"/>
              </a:lnSpc>
              <a:spcBef>
                <a:spcPct val="0"/>
              </a:spcBef>
              <a:spcAft>
                <a:spcPts val="800"/>
              </a:spcAft>
              <a:buFontTx/>
              <a:buNone/>
              <a:defRPr/>
            </a:pPr>
            <a:endParaRPr lang="fr-FR" altLang="fr-FR" sz="1800" b="1" dirty="0">
              <a:solidFill>
                <a:srgbClr val="548235"/>
              </a:solidFill>
              <a:cs typeface="Calibri" panose="020F0502020204030204" pitchFamily="34" charset="0"/>
            </a:endParaRPr>
          </a:p>
          <a:p>
            <a:pPr marL="0" lvl="1" algn="just">
              <a:lnSpc>
                <a:spcPct val="107000"/>
              </a:lnSpc>
              <a:spcBef>
                <a:spcPct val="0"/>
              </a:spcBef>
              <a:spcAft>
                <a:spcPts val="800"/>
              </a:spcAft>
              <a:buFont typeface="Wingdings" panose="05000000000000000000" pitchFamily="2" charset="2"/>
              <a:buChar char="à"/>
              <a:defRPr/>
            </a:pPr>
            <a:endParaRPr lang="fr-FR" altLang="fr-FR" sz="1800" dirty="0">
              <a:cs typeface="Calibri" panose="020F0502020204030204" pitchFamily="34" charset="0"/>
            </a:endParaRPr>
          </a:p>
          <a:p>
            <a:pPr>
              <a:lnSpc>
                <a:spcPct val="107000"/>
              </a:lnSpc>
              <a:spcBef>
                <a:spcPct val="0"/>
              </a:spcBef>
              <a:spcAft>
                <a:spcPts val="800"/>
              </a:spcAft>
              <a:buFontTx/>
              <a:buNone/>
              <a:defRPr/>
            </a:pPr>
            <a:endParaRPr lang="fr-FR" altLang="fr-FR" sz="1600" dirty="0">
              <a:cs typeface="Calibri" panose="020F0502020204030204" pitchFamily="34" charset="0"/>
            </a:endParaRPr>
          </a:p>
        </p:txBody>
      </p:sp>
      <p:sp>
        <p:nvSpPr>
          <p:cNvPr id="3" name="Espace réservé du pied de page 2">
            <a:extLst>
              <a:ext uri="{FF2B5EF4-FFF2-40B4-BE49-F238E27FC236}">
                <a16:creationId xmlns:a16="http://schemas.microsoft.com/office/drawing/2014/main" id="{8725DC4C-2BBA-A1C9-F199-6A9BAB91CE60}"/>
              </a:ext>
            </a:extLst>
          </p:cNvPr>
          <p:cNvSpPr>
            <a:spLocks noGrp="1"/>
          </p:cNvSpPr>
          <p:nvPr>
            <p:ph type="ftr" sz="quarter" idx="11"/>
          </p:nvPr>
        </p:nvSpPr>
        <p:spPr/>
        <p:txBody>
          <a:bodyPr/>
          <a:lstStyle/>
          <a:p>
            <a:pPr>
              <a:defRPr/>
            </a:pPr>
            <a:r>
              <a:rPr lang="fr-FR" sz="1400" i="1" dirty="0"/>
              <a:t>Séminaire CNEC - 23 juin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7715E08E-DE0B-8123-6201-4B814FE41E42}"/>
              </a:ext>
            </a:extLst>
          </p:cNvPr>
          <p:cNvSpPr>
            <a:spLocks noGrp="1"/>
          </p:cNvSpPr>
          <p:nvPr>
            <p:ph type="sldNum" sz="quarter" idx="12"/>
          </p:nvPr>
        </p:nvSpPr>
        <p:spPr/>
        <p:txBody>
          <a:bodyPr/>
          <a:lstStyle/>
          <a:p>
            <a:pPr>
              <a:defRPr/>
            </a:pPr>
            <a:fld id="{0A1D49B9-F3F0-4A84-B486-5FCBC5FFD738}" type="slidenum">
              <a:rPr lang="fr-FR" smtClean="0"/>
              <a:pPr>
                <a:defRPr/>
              </a:pPr>
              <a:t>3</a:t>
            </a:fld>
            <a:endParaRPr lang="fr-FR"/>
          </a:p>
        </p:txBody>
      </p:sp>
      <p:sp>
        <p:nvSpPr>
          <p:cNvPr id="4" name="ZoneTexte 3">
            <a:extLst>
              <a:ext uri="{FF2B5EF4-FFF2-40B4-BE49-F238E27FC236}">
                <a16:creationId xmlns:a16="http://schemas.microsoft.com/office/drawing/2014/main" id="{466A4999-3422-C0F1-B239-497CDC70EA63}"/>
              </a:ext>
            </a:extLst>
          </p:cNvPr>
          <p:cNvSpPr txBox="1"/>
          <p:nvPr/>
        </p:nvSpPr>
        <p:spPr>
          <a:xfrm>
            <a:off x="189706" y="618445"/>
            <a:ext cx="11812588" cy="8202117"/>
          </a:xfrm>
          <a:prstGeom prst="rect">
            <a:avLst/>
          </a:prstGeom>
          <a:noFill/>
        </p:spPr>
        <p:txBody>
          <a:bodyPr wrap="square">
            <a:spAutoFit/>
          </a:bodyPr>
          <a:lstStyle/>
          <a:p>
            <a:pPr marL="342900" indent="-342900" algn="just">
              <a:lnSpc>
                <a:spcPct val="107000"/>
              </a:lnSpc>
              <a:spcAft>
                <a:spcPts val="800"/>
              </a:spcAft>
              <a:buFont typeface="Wingdings" panose="05000000000000000000" pitchFamily="2" charset="2"/>
              <a:buChar char="v"/>
              <a:defRPr/>
            </a:pPr>
            <a:r>
              <a:rPr lang="fr-FR" sz="2000" b="1" u="sng" dirty="0">
                <a:solidFill>
                  <a:schemeClr val="accent1">
                    <a:lumMod val="75000"/>
                  </a:schemeClr>
                </a:solidFill>
                <a:ea typeface="Calibri" panose="020F0502020204030204" pitchFamily="34" charset="0"/>
                <a:cs typeface="Times New Roman" panose="02020603050405020304" pitchFamily="18" charset="0"/>
              </a:rPr>
              <a:t>L’ASSEMBLEE GENERALE</a:t>
            </a:r>
            <a:endParaRPr lang="fr-FR" sz="2000" b="1" dirty="0">
              <a:solidFill>
                <a:srgbClr val="FF0000"/>
              </a:solidFill>
              <a:ea typeface="Calibri" panose="020F0502020204030204" pitchFamily="34" charset="0"/>
              <a:cs typeface="Times New Roman" panose="02020603050405020304" pitchFamily="18" charset="0"/>
            </a:endParaRPr>
          </a:p>
          <a:p>
            <a:pPr algn="just">
              <a:lnSpc>
                <a:spcPct val="105000"/>
              </a:lnSpc>
              <a:spcAft>
                <a:spcPts val="800"/>
              </a:spcAft>
              <a:defRPr/>
            </a:pPr>
            <a:r>
              <a:rPr lang="fr-FR" sz="2000" b="1" dirty="0">
                <a:solidFill>
                  <a:srgbClr val="548235"/>
                </a:solidFill>
                <a:latin typeface="+mn-lt"/>
                <a:ea typeface="Calibri" panose="020F0502020204030204" pitchFamily="34" charset="0"/>
                <a:cs typeface="Times New Roman" panose="02020603050405020304" pitchFamily="18" charset="0"/>
              </a:rPr>
              <a:t>2°/ Cass. 3</a:t>
            </a:r>
            <a:r>
              <a:rPr lang="fr-FR" sz="2000" b="1" baseline="30000" dirty="0">
                <a:solidFill>
                  <a:srgbClr val="548235"/>
                </a:solidFill>
                <a:latin typeface="+mn-lt"/>
                <a:ea typeface="Calibri" panose="020F0502020204030204" pitchFamily="34" charset="0"/>
                <a:cs typeface="Times New Roman" panose="02020603050405020304" pitchFamily="18" charset="0"/>
              </a:rPr>
              <a:t>e</a:t>
            </a:r>
            <a:r>
              <a:rPr lang="fr-FR" sz="2000" b="1" dirty="0">
                <a:solidFill>
                  <a:srgbClr val="548235"/>
                </a:solidFill>
                <a:latin typeface="+mn-lt"/>
                <a:ea typeface="Calibri" panose="020F0502020204030204" pitchFamily="34" charset="0"/>
                <a:cs typeface="Times New Roman" panose="02020603050405020304" pitchFamily="18" charset="0"/>
              </a:rPr>
              <a:t> civ., 21 septembre 2022, n° 21-20.227 </a:t>
            </a:r>
            <a:endParaRPr lang="fr-FR" sz="2000" dirty="0">
              <a:latin typeface="+mn-lt"/>
              <a:ea typeface="Calibri" panose="020F0502020204030204" pitchFamily="34" charset="0"/>
              <a:cs typeface="Times New Roman" panose="02020603050405020304" pitchFamily="18" charset="0"/>
            </a:endParaRPr>
          </a:p>
          <a:p>
            <a:pPr algn="just">
              <a:lnSpc>
                <a:spcPct val="115000"/>
              </a:lnSpc>
              <a:spcAft>
                <a:spcPts val="800"/>
              </a:spcAft>
              <a:defRPr/>
            </a:pPr>
            <a:r>
              <a:rPr lang="fr-FR" sz="2000" b="1" dirty="0">
                <a:latin typeface="+mn-lt"/>
                <a:ea typeface="Calibri" panose="020F0502020204030204" pitchFamily="34" charset="0"/>
                <a:cs typeface="Times New Roman" panose="02020603050405020304" pitchFamily="18" charset="0"/>
              </a:rPr>
              <a:t> </a:t>
            </a:r>
            <a:r>
              <a:rPr lang="fr-FR" sz="2000" dirty="0">
                <a:latin typeface="+mn-lt"/>
                <a:ea typeface="Calibri" panose="020F0502020204030204" pitchFamily="34" charset="0"/>
                <a:cs typeface="Times New Roman" panose="02020603050405020304" pitchFamily="18" charset="0"/>
              </a:rPr>
              <a:t>Le mandat irrégulièrement confié à un mandataire entraîne l’annulation de l’assemblée générale des copropriétaires en son entier, même si le vote du copropriétaire concerné n’aurait eu aucune incidence sur les majorités requises.  </a:t>
            </a:r>
          </a:p>
          <a:p>
            <a:pPr algn="just">
              <a:lnSpc>
                <a:spcPct val="105000"/>
              </a:lnSpc>
              <a:spcAft>
                <a:spcPts val="800"/>
              </a:spcAft>
              <a:defRPr/>
            </a:pPr>
            <a:endParaRPr lang="fr-FR" sz="2000" b="1" dirty="0">
              <a:solidFill>
                <a:srgbClr val="548235"/>
              </a:solidFill>
              <a:latin typeface="+mn-lt"/>
              <a:ea typeface="Calibri" panose="020F0502020204030204" pitchFamily="34" charset="0"/>
              <a:cs typeface="Times New Roman" panose="02020603050405020304" pitchFamily="18" charset="0"/>
            </a:endParaRPr>
          </a:p>
          <a:p>
            <a:pPr algn="just">
              <a:lnSpc>
                <a:spcPct val="105000"/>
              </a:lnSpc>
              <a:spcAft>
                <a:spcPts val="800"/>
              </a:spcAft>
              <a:defRPr/>
            </a:pPr>
            <a:r>
              <a:rPr lang="fr-FR" sz="2000" b="1" dirty="0">
                <a:solidFill>
                  <a:srgbClr val="548235"/>
                </a:solidFill>
                <a:latin typeface="+mn-lt"/>
                <a:ea typeface="Calibri" panose="020F0502020204030204" pitchFamily="34" charset="0"/>
                <a:cs typeface="Times New Roman" panose="02020603050405020304" pitchFamily="18" charset="0"/>
              </a:rPr>
              <a:t>3°/ Cass. 3</a:t>
            </a:r>
            <a:r>
              <a:rPr lang="fr-FR" sz="2000" b="1" baseline="30000" dirty="0">
                <a:solidFill>
                  <a:srgbClr val="548235"/>
                </a:solidFill>
                <a:latin typeface="+mn-lt"/>
                <a:ea typeface="Calibri" panose="020F0502020204030204" pitchFamily="34" charset="0"/>
                <a:cs typeface="Times New Roman" panose="02020603050405020304" pitchFamily="18" charset="0"/>
              </a:rPr>
              <a:t>e</a:t>
            </a:r>
            <a:r>
              <a:rPr lang="fr-FR" sz="2000" b="1" dirty="0">
                <a:solidFill>
                  <a:srgbClr val="548235"/>
                </a:solidFill>
                <a:latin typeface="+mn-lt"/>
                <a:ea typeface="Calibri" panose="020F0502020204030204" pitchFamily="34" charset="0"/>
                <a:cs typeface="Times New Roman" panose="02020603050405020304" pitchFamily="18" charset="0"/>
              </a:rPr>
              <a:t>  civ., 7 décembre 2022, n° 21-23.915, publié au Bulletin</a:t>
            </a:r>
            <a:endParaRPr lang="fr-FR" sz="2000" dirty="0">
              <a:latin typeface="+mn-lt"/>
              <a:ea typeface="Calibri" panose="020F0502020204030204" pitchFamily="34" charset="0"/>
              <a:cs typeface="Times New Roman" panose="02020603050405020304" pitchFamily="18" charset="0"/>
            </a:endParaRPr>
          </a:p>
          <a:p>
            <a:pPr algn="just">
              <a:lnSpc>
                <a:spcPct val="115000"/>
              </a:lnSpc>
              <a:spcAft>
                <a:spcPts val="800"/>
              </a:spcAft>
              <a:defRPr/>
            </a:pPr>
            <a:r>
              <a:rPr lang="fr-FR" sz="2000" b="1" dirty="0">
                <a:latin typeface="+mn-lt"/>
                <a:ea typeface="Calibri" panose="020F0502020204030204" pitchFamily="34" charset="0"/>
                <a:cs typeface="Times New Roman" panose="02020603050405020304" pitchFamily="18" charset="0"/>
              </a:rPr>
              <a:t> </a:t>
            </a:r>
            <a:r>
              <a:rPr lang="fr-FR" sz="2000" dirty="0">
                <a:latin typeface="+mn-lt"/>
                <a:ea typeface="Calibri" panose="020F0502020204030204" pitchFamily="34" charset="0"/>
                <a:cs typeface="Times New Roman" panose="02020603050405020304" pitchFamily="18" charset="0"/>
              </a:rPr>
              <a:t>Tout copropriétaire est recevable à contester la régularité des pouvoirs de représentation donnés en vue d’une assemblée générale et non pas les seuls copropriétaires ayant donné ces pouvoirs. </a:t>
            </a:r>
          </a:p>
          <a:p>
            <a:pPr algn="just">
              <a:lnSpc>
                <a:spcPct val="115000"/>
              </a:lnSpc>
              <a:spcAft>
                <a:spcPts val="800"/>
              </a:spcAft>
              <a:defRPr/>
            </a:pPr>
            <a:endParaRPr lang="fr-FR" sz="2000" b="1" dirty="0">
              <a:solidFill>
                <a:srgbClr val="548235"/>
              </a:solidFill>
              <a:latin typeface="+mn-lt"/>
              <a:ea typeface="Calibri" panose="020F0502020204030204" pitchFamily="34" charset="0"/>
              <a:cs typeface="Times New Roman" panose="02020603050405020304" pitchFamily="18" charset="0"/>
            </a:endParaRPr>
          </a:p>
          <a:p>
            <a:pPr algn="just">
              <a:lnSpc>
                <a:spcPct val="115000"/>
              </a:lnSpc>
              <a:spcAft>
                <a:spcPts val="800"/>
              </a:spcAft>
              <a:defRPr/>
            </a:pPr>
            <a:r>
              <a:rPr lang="fr-FR" sz="2000" b="1" dirty="0">
                <a:solidFill>
                  <a:srgbClr val="548235"/>
                </a:solidFill>
                <a:latin typeface="+mn-lt"/>
                <a:ea typeface="Calibri" panose="020F0502020204030204" pitchFamily="34" charset="0"/>
                <a:cs typeface="Times New Roman" panose="02020603050405020304" pitchFamily="18" charset="0"/>
              </a:rPr>
              <a:t>4°/ Cass. 3</a:t>
            </a:r>
            <a:r>
              <a:rPr lang="fr-FR" sz="2000" b="1" baseline="30000" dirty="0">
                <a:solidFill>
                  <a:srgbClr val="548235"/>
                </a:solidFill>
                <a:latin typeface="+mn-lt"/>
                <a:ea typeface="Calibri" panose="020F0502020204030204" pitchFamily="34" charset="0"/>
                <a:cs typeface="Times New Roman" panose="02020603050405020304" pitchFamily="18" charset="0"/>
              </a:rPr>
              <a:t>e</a:t>
            </a:r>
            <a:r>
              <a:rPr lang="fr-FR" sz="2000" b="1" dirty="0">
                <a:solidFill>
                  <a:srgbClr val="548235"/>
                </a:solidFill>
                <a:latin typeface="+mn-lt"/>
                <a:ea typeface="Calibri" panose="020F0502020204030204" pitchFamily="34" charset="0"/>
                <a:cs typeface="Times New Roman" panose="02020603050405020304" pitchFamily="18" charset="0"/>
              </a:rPr>
              <a:t>  civ., 21 septembre 2022, n° 21-21.031</a:t>
            </a:r>
          </a:p>
          <a:p>
            <a:pPr algn="just">
              <a:lnSpc>
                <a:spcPct val="115000"/>
              </a:lnSpc>
              <a:spcAft>
                <a:spcPts val="800"/>
              </a:spcAft>
              <a:defRPr/>
            </a:pPr>
            <a:r>
              <a:rPr lang="fr-FR" sz="2000" dirty="0">
                <a:latin typeface="+mn-lt"/>
                <a:ea typeface="Calibri" panose="020F0502020204030204" pitchFamily="34" charset="0"/>
                <a:cs typeface="Times New Roman" panose="02020603050405020304" pitchFamily="18" charset="0"/>
              </a:rPr>
              <a:t>Lorsque l’accusé de réception de la convocation adressée à un copropriétaire ne porte pas mention de sa date de réception, le fait que les convocations aient toutes été éditées de même jour et réceptionnées par les autres copropriétaires à la même date, permet de déduire que le délai de convocation a bien été respecté pour tous les copropriétaires </a:t>
            </a:r>
          </a:p>
          <a:p>
            <a:pPr algn="just">
              <a:lnSpc>
                <a:spcPct val="115000"/>
              </a:lnSpc>
              <a:spcAft>
                <a:spcPts val="800"/>
              </a:spcAft>
              <a:defRPr/>
            </a:pPr>
            <a:endParaRPr lang="fr-FR" sz="2000" b="1" dirty="0">
              <a:solidFill>
                <a:schemeClr val="accent1">
                  <a:lumMod val="75000"/>
                </a:schemeClr>
              </a:solidFill>
              <a:latin typeface="+mn-lt"/>
              <a:ea typeface="Calibri" panose="020F0502020204030204" pitchFamily="34" charset="0"/>
              <a:cs typeface="Times New Roman" panose="02020603050405020304" pitchFamily="18" charset="0"/>
            </a:endParaRPr>
          </a:p>
          <a:p>
            <a:pPr algn="just">
              <a:lnSpc>
                <a:spcPct val="115000"/>
              </a:lnSpc>
              <a:spcAft>
                <a:spcPts val="800"/>
              </a:spcAft>
              <a:defRPr/>
            </a:pPr>
            <a:endParaRPr lang="fr-FR" sz="2000" b="1" dirty="0">
              <a:solidFill>
                <a:schemeClr val="accent1">
                  <a:lumMod val="75000"/>
                </a:schemeClr>
              </a:solidFill>
              <a:latin typeface="+mn-lt"/>
              <a:ea typeface="Calibri" panose="020F0502020204030204" pitchFamily="34" charset="0"/>
              <a:cs typeface="Times New Roman" panose="02020603050405020304" pitchFamily="18" charset="0"/>
            </a:endParaRPr>
          </a:p>
          <a:p>
            <a:pPr algn="just">
              <a:lnSpc>
                <a:spcPct val="107000"/>
              </a:lnSpc>
              <a:spcAft>
                <a:spcPts val="800"/>
              </a:spcAft>
              <a:defRPr/>
            </a:pPr>
            <a:endParaRPr lang="fr-FR" sz="2000" b="1" dirty="0">
              <a:solidFill>
                <a:schemeClr val="accent1">
                  <a:lumMod val="75000"/>
                </a:schemeClr>
              </a:solidFill>
              <a:ea typeface="Calibri" panose="020F0502020204030204" pitchFamily="34" charset="0"/>
              <a:cs typeface="Times New Roman" panose="02020603050405020304" pitchFamily="18" charset="0"/>
            </a:endParaRPr>
          </a:p>
          <a:p>
            <a:pPr algn="just">
              <a:lnSpc>
                <a:spcPct val="107000"/>
              </a:lnSpc>
              <a:spcAft>
                <a:spcPts val="800"/>
              </a:spcAft>
              <a:defRPr/>
            </a:pPr>
            <a:endParaRPr lang="fr-FR" sz="1600" dirty="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Wingdings" panose="05000000000000000000" pitchFamily="2" charset="2"/>
              <a:buChar char="à"/>
              <a:defRPr/>
            </a:pPr>
            <a:endParaRPr lang="fr-FR" dirty="0">
              <a:ea typeface="Calibri" panose="020F0502020204030204" pitchFamily="34" charset="0"/>
              <a:cs typeface="Times New Roman" panose="02020603050405020304" pitchFamily="18" charset="0"/>
            </a:endParaRPr>
          </a:p>
        </p:txBody>
      </p:sp>
      <p:sp>
        <p:nvSpPr>
          <p:cNvPr id="3" name="Espace réservé du pied de page 2">
            <a:extLst>
              <a:ext uri="{FF2B5EF4-FFF2-40B4-BE49-F238E27FC236}">
                <a16:creationId xmlns:a16="http://schemas.microsoft.com/office/drawing/2014/main" id="{03ED21E2-B810-AAE4-8287-A0E1789629AE}"/>
              </a:ext>
            </a:extLst>
          </p:cNvPr>
          <p:cNvSpPr>
            <a:spLocks noGrp="1"/>
          </p:cNvSpPr>
          <p:nvPr>
            <p:ph type="ftr" sz="quarter" idx="11"/>
          </p:nvPr>
        </p:nvSpPr>
        <p:spPr/>
        <p:txBody>
          <a:bodyPr/>
          <a:lstStyle/>
          <a:p>
            <a:pPr>
              <a:defRPr/>
            </a:pPr>
            <a:r>
              <a:rPr lang="fr-FR"/>
              <a:t>Séminaire CNEC - 23 juin 2023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C25BFF5D-4E76-F7B6-1BCE-0FCC9E9F127C}"/>
              </a:ext>
            </a:extLst>
          </p:cNvPr>
          <p:cNvSpPr>
            <a:spLocks noGrp="1"/>
          </p:cNvSpPr>
          <p:nvPr>
            <p:ph type="sldNum" sz="quarter" idx="12"/>
          </p:nvPr>
        </p:nvSpPr>
        <p:spPr/>
        <p:txBody>
          <a:bodyPr/>
          <a:lstStyle/>
          <a:p>
            <a:pPr>
              <a:defRPr/>
            </a:pPr>
            <a:fld id="{D74BA7A8-6E3E-4044-8949-BF20D6E8C71A}" type="slidenum">
              <a:rPr lang="fr-FR" smtClean="0"/>
              <a:pPr>
                <a:defRPr/>
              </a:pPr>
              <a:t>4</a:t>
            </a:fld>
            <a:endParaRPr lang="fr-FR"/>
          </a:p>
        </p:txBody>
      </p:sp>
      <p:sp>
        <p:nvSpPr>
          <p:cNvPr id="33795" name="ZoneTexte 3">
            <a:extLst>
              <a:ext uri="{FF2B5EF4-FFF2-40B4-BE49-F238E27FC236}">
                <a16:creationId xmlns:a16="http://schemas.microsoft.com/office/drawing/2014/main" id="{4ED0A7CC-D208-5117-5C59-407FA7310CE6}"/>
              </a:ext>
            </a:extLst>
          </p:cNvPr>
          <p:cNvSpPr txBox="1">
            <a:spLocks noChangeArrowheads="1"/>
          </p:cNvSpPr>
          <p:nvPr/>
        </p:nvSpPr>
        <p:spPr bwMode="auto">
          <a:xfrm>
            <a:off x="236306" y="0"/>
            <a:ext cx="11117494" cy="7533152"/>
          </a:xfrm>
          <a:prstGeom prst="rect">
            <a:avLst/>
          </a:prstGeom>
          <a:noFill/>
          <a:ln>
            <a:noFill/>
          </a:ln>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7000"/>
              </a:lnSpc>
              <a:spcBef>
                <a:spcPct val="0"/>
              </a:spcBef>
              <a:spcAft>
                <a:spcPts val="800"/>
              </a:spcAft>
              <a:buFont typeface="Wingdings" panose="05000000000000000000" pitchFamily="2" charset="2"/>
              <a:buChar char="v"/>
              <a:defRPr/>
            </a:pPr>
            <a:r>
              <a:rPr lang="fr-FR" altLang="fr-FR" sz="2000" b="1" u="sng" dirty="0">
                <a:solidFill>
                  <a:srgbClr val="2E75B6"/>
                </a:solidFill>
                <a:ea typeface="Calibri" panose="020F0502020204030204" pitchFamily="34" charset="0"/>
                <a:cs typeface="Times New Roman" panose="02020603050405020304" pitchFamily="18" charset="0"/>
              </a:rPr>
              <a:t>CONTENTIEUX / PROCEDURE</a:t>
            </a:r>
            <a:endParaRPr lang="fr-FR" altLang="fr-FR" sz="1800" b="1" dirty="0">
              <a:solidFill>
                <a:srgbClr val="FF0000"/>
              </a:solidFill>
              <a:ea typeface="Calibri" panose="020F0502020204030204" pitchFamily="34" charset="0"/>
              <a:cs typeface="Times New Roman" panose="02020603050405020304" pitchFamily="18" charset="0"/>
            </a:endParaRPr>
          </a:p>
          <a:p>
            <a:pPr algn="just">
              <a:lnSpc>
                <a:spcPct val="107000"/>
              </a:lnSpc>
              <a:spcBef>
                <a:spcPct val="0"/>
              </a:spcBef>
              <a:spcAft>
                <a:spcPts val="800"/>
              </a:spcAft>
              <a:buFontTx/>
              <a:buNone/>
              <a:defRPr/>
            </a:pPr>
            <a:endParaRPr lang="fr-FR" altLang="fr-FR" sz="1800" dirty="0">
              <a:ea typeface="Calibri" panose="020F0502020204030204" pitchFamily="34" charset="0"/>
              <a:cs typeface="Times New Roman" panose="02020603050405020304" pitchFamily="18" charset="0"/>
              <a:sym typeface="Wingdings" panose="05000000000000000000" pitchFamily="2" charset="2"/>
            </a:endParaRPr>
          </a:p>
          <a:p>
            <a:pPr algn="just">
              <a:lnSpc>
                <a:spcPct val="107000"/>
              </a:lnSpc>
              <a:spcBef>
                <a:spcPct val="0"/>
              </a:spcBef>
              <a:spcAft>
                <a:spcPts val="800"/>
              </a:spcAft>
              <a:buFontTx/>
              <a:buNone/>
              <a:defRPr/>
            </a:pPr>
            <a:r>
              <a:rPr lang="fr-FR" altLang="fr-FR" sz="2000" b="1" dirty="0">
                <a:solidFill>
                  <a:srgbClr val="548235"/>
                </a:solidFill>
                <a:ea typeface="Calibri" panose="020F0502020204030204" pitchFamily="34" charset="0"/>
                <a:cs typeface="Times New Roman" panose="02020603050405020304" pitchFamily="18" charset="0"/>
              </a:rPr>
              <a:t>5°/ Cass. 3</a:t>
            </a:r>
            <a:r>
              <a:rPr lang="fr-FR" altLang="fr-FR" sz="2000" b="1" baseline="30000" dirty="0">
                <a:solidFill>
                  <a:srgbClr val="548235"/>
                </a:solidFill>
                <a:ea typeface="Calibri" panose="020F0502020204030204" pitchFamily="34" charset="0"/>
                <a:cs typeface="Times New Roman" panose="02020603050405020304" pitchFamily="18" charset="0"/>
              </a:rPr>
              <a:t>e</a:t>
            </a:r>
            <a:r>
              <a:rPr lang="fr-FR" altLang="fr-FR" sz="2000" b="1" dirty="0">
                <a:solidFill>
                  <a:srgbClr val="548235"/>
                </a:solidFill>
                <a:ea typeface="Calibri" panose="020F0502020204030204" pitchFamily="34" charset="0"/>
                <a:cs typeface="Times New Roman" panose="02020603050405020304" pitchFamily="18" charset="0"/>
              </a:rPr>
              <a:t> civ., 25 janvier 2023, n° 22-12.874 </a:t>
            </a:r>
            <a:r>
              <a:rPr lang="fr-FR" altLang="fr-FR" sz="2000" dirty="0">
                <a:solidFill>
                  <a:srgbClr val="548235"/>
                </a:solidFill>
                <a:ea typeface="Calibri" panose="020F0502020204030204" pitchFamily="34" charset="0"/>
                <a:cs typeface="Times New Roman" panose="02020603050405020304" pitchFamily="18" charset="0"/>
              </a:rPr>
              <a:t>(Droit de jouissance privative – travaux sur les parties communes, empiètement – responsabilité du syndicat)</a:t>
            </a:r>
          </a:p>
          <a:p>
            <a:pPr algn="just">
              <a:lnSpc>
                <a:spcPct val="107000"/>
              </a:lnSpc>
              <a:spcBef>
                <a:spcPct val="0"/>
              </a:spcBef>
              <a:spcAft>
                <a:spcPts val="800"/>
              </a:spcAft>
              <a:buFontTx/>
              <a:buNone/>
              <a:defRPr/>
            </a:pPr>
            <a:endParaRPr lang="fr-FR" altLang="fr-FR" sz="2000" dirty="0">
              <a:solidFill>
                <a:srgbClr val="548235"/>
              </a:solidFill>
              <a:ea typeface="Calibri" panose="020F0502020204030204" pitchFamily="34" charset="0"/>
              <a:cs typeface="Times New Roman" panose="02020603050405020304" pitchFamily="18" charset="0"/>
            </a:endParaRPr>
          </a:p>
          <a:p>
            <a:pPr indent="9525" algn="just">
              <a:lnSpc>
                <a:spcPct val="107000"/>
              </a:lnSpc>
              <a:spcBef>
                <a:spcPct val="0"/>
              </a:spcBef>
              <a:spcAft>
                <a:spcPts val="800"/>
              </a:spcAft>
              <a:buFontTx/>
              <a:buNone/>
              <a:defRPr/>
            </a:pPr>
            <a:r>
              <a:rPr lang="fr-FR" altLang="fr-FR" sz="2000" dirty="0">
                <a:ea typeface="Calibri" panose="020F0502020204030204" pitchFamily="34" charset="0"/>
                <a:cs typeface="Times New Roman" panose="02020603050405020304" pitchFamily="18" charset="0"/>
                <a:sym typeface="Wingdings" panose="05000000000000000000" pitchFamily="2" charset="2"/>
              </a:rPr>
              <a:t>Les ouvrages réalisés par des copropriétaires sur des parties communes dont ils ont la jouissance privative ont la nature de parties communes. Le syndicat des copropriétaires tenu de conserver l'immeuble et de veiller à l'administration des parties communes peut, par conséquent, voir sa responsabilité civile engagée lorsque ces ouvrages réalisés irrégulièrement empiètent sur les parties communes d'une autre copropriété.</a:t>
            </a:r>
          </a:p>
          <a:p>
            <a:pPr algn="just">
              <a:lnSpc>
                <a:spcPct val="107000"/>
              </a:lnSpc>
              <a:spcBef>
                <a:spcPct val="0"/>
              </a:spcBef>
              <a:buFontTx/>
              <a:buNone/>
              <a:defRPr/>
            </a:pPr>
            <a:r>
              <a:rPr lang="fr-FR" altLang="fr-FR" sz="2000" b="1" dirty="0">
                <a:solidFill>
                  <a:srgbClr val="548235"/>
                </a:solidFill>
                <a:cs typeface="Calibri" panose="020F0502020204030204" pitchFamily="34" charset="0"/>
              </a:rPr>
              <a:t>6°/Cass. 3</a:t>
            </a:r>
            <a:r>
              <a:rPr lang="fr-FR" altLang="fr-FR" sz="2000" b="1" baseline="30000" dirty="0">
                <a:solidFill>
                  <a:srgbClr val="548235"/>
                </a:solidFill>
                <a:cs typeface="Calibri" panose="020F0502020204030204" pitchFamily="34" charset="0"/>
              </a:rPr>
              <a:t>e</a:t>
            </a:r>
            <a:r>
              <a:rPr lang="fr-FR" altLang="fr-FR" sz="2000" b="1" dirty="0">
                <a:solidFill>
                  <a:srgbClr val="548235"/>
                </a:solidFill>
                <a:cs typeface="Calibri" panose="020F0502020204030204" pitchFamily="34" charset="0"/>
              </a:rPr>
              <a:t>  civ., 16 mars 2023, n° 22-11.429, publié au Bulletin </a:t>
            </a:r>
            <a:r>
              <a:rPr lang="fr-FR" altLang="fr-FR" sz="2000" dirty="0">
                <a:solidFill>
                  <a:srgbClr val="548235"/>
                </a:solidFill>
                <a:cs typeface="Calibri" panose="020F0502020204030204" pitchFamily="34" charset="0"/>
              </a:rPr>
              <a:t>(Syndicat des copropriétaires – Action collective- expropriation)</a:t>
            </a:r>
          </a:p>
          <a:p>
            <a:pPr algn="just">
              <a:lnSpc>
                <a:spcPct val="107000"/>
              </a:lnSpc>
              <a:spcBef>
                <a:spcPct val="0"/>
              </a:spcBef>
              <a:buFontTx/>
              <a:buNone/>
              <a:defRPr/>
            </a:pPr>
            <a:endParaRPr lang="fr-FR" altLang="fr-FR" sz="2000" b="1" dirty="0">
              <a:cs typeface="Calibri" panose="020F0502020204030204" pitchFamily="34" charset="0"/>
            </a:endParaRPr>
          </a:p>
          <a:p>
            <a:pPr algn="just">
              <a:lnSpc>
                <a:spcPct val="107000"/>
              </a:lnSpc>
              <a:spcBef>
                <a:spcPct val="0"/>
              </a:spcBef>
              <a:buFont typeface="Arial" panose="020B0604020202020204" pitchFamily="34" charset="0"/>
              <a:buNone/>
              <a:defRPr/>
            </a:pPr>
            <a:r>
              <a:rPr lang="fr-FR" altLang="fr-FR" sz="2000" b="1" dirty="0">
                <a:latin typeface="+mn-lt"/>
                <a:ea typeface="Calibri" panose="020F0502020204030204" pitchFamily="34" charset="0"/>
                <a:cs typeface="Times New Roman" panose="02020603050405020304" pitchFamily="18" charset="0"/>
              </a:rPr>
              <a:t>C. </a:t>
            </a:r>
            <a:r>
              <a:rPr lang="fr-FR" altLang="fr-FR" sz="2000" b="1" dirty="0" err="1">
                <a:latin typeface="+mn-lt"/>
                <a:ea typeface="Calibri" panose="020F0502020204030204" pitchFamily="34" charset="0"/>
                <a:cs typeface="Times New Roman" panose="02020603050405020304" pitchFamily="18" charset="0"/>
              </a:rPr>
              <a:t>expr</a:t>
            </a:r>
            <a:r>
              <a:rPr lang="fr-FR" altLang="fr-FR" sz="2000" b="1" dirty="0">
                <a:latin typeface="+mn-lt"/>
                <a:ea typeface="Calibri" panose="020F0502020204030204" pitchFamily="34" charset="0"/>
                <a:cs typeface="Times New Roman" panose="02020603050405020304" pitchFamily="18" charset="0"/>
              </a:rPr>
              <a:t>., art. L. 321-1 et L. 321-2, L. n° 65-557, 10 juil. 1965, art. 14</a:t>
            </a:r>
            <a:r>
              <a:rPr lang="fr-FR" altLang="fr-FR" sz="2000" dirty="0">
                <a:latin typeface="+mn-lt"/>
                <a:ea typeface="Calibri" panose="020F0502020204030204" pitchFamily="34" charset="0"/>
                <a:cs typeface="Times New Roman" panose="02020603050405020304" pitchFamily="18" charset="0"/>
              </a:rPr>
              <a:t>.</a:t>
            </a:r>
          </a:p>
          <a:p>
            <a:pPr>
              <a:buFont typeface="Arial" panose="020B0604020202020204" pitchFamily="34" charset="0"/>
              <a:buNone/>
              <a:defRPr/>
            </a:pPr>
            <a:r>
              <a:rPr lang="fr-FR" altLang="fr-FR" sz="2000" dirty="0">
                <a:latin typeface="+mn-lt"/>
                <a:cs typeface="Calibri" panose="020F0502020204030204" pitchFamily="34" charset="0"/>
              </a:rPr>
              <a:t>Dans le cadre de la mise en œuvre d’une mesure d'expropriation pour cause d'utilité publique, un syndicat des copropriétaires ne peut représenter chaque copropriétaire pour la défense de ses droits sur son lot et ne peut donc se voir allouer une indemnité de dépréciation du surplus de l'ensemble de la copropriété.</a:t>
            </a:r>
          </a:p>
          <a:p>
            <a:pPr indent="9525" algn="just">
              <a:lnSpc>
                <a:spcPct val="107000"/>
              </a:lnSpc>
              <a:spcBef>
                <a:spcPct val="0"/>
              </a:spcBef>
              <a:spcAft>
                <a:spcPts val="800"/>
              </a:spcAft>
              <a:buFontTx/>
              <a:buNone/>
              <a:defRPr/>
            </a:pPr>
            <a:endParaRPr lang="fr-FR" altLang="fr-FR" sz="2000" dirty="0">
              <a:ea typeface="Calibri" panose="020F0502020204030204" pitchFamily="34" charset="0"/>
              <a:cs typeface="Times New Roman" panose="02020603050405020304" pitchFamily="18" charset="0"/>
              <a:sym typeface="Wingdings" panose="05000000000000000000" pitchFamily="2" charset="2"/>
            </a:endParaRPr>
          </a:p>
          <a:p>
            <a:pPr algn="just">
              <a:lnSpc>
                <a:spcPct val="107000"/>
              </a:lnSpc>
              <a:spcBef>
                <a:spcPct val="0"/>
              </a:spcBef>
              <a:spcAft>
                <a:spcPts val="800"/>
              </a:spcAft>
              <a:buFontTx/>
              <a:buNone/>
              <a:defRPr/>
            </a:pPr>
            <a:r>
              <a:rPr lang="fr-FR" altLang="fr-FR" sz="1800" dirty="0">
                <a:ea typeface="Calibri" panose="020F0502020204030204" pitchFamily="34" charset="0"/>
                <a:cs typeface="Times New Roman" panose="02020603050405020304" pitchFamily="18" charset="0"/>
                <a:sym typeface="Wingdings" panose="05000000000000000000" pitchFamily="2" charset="2"/>
              </a:rPr>
              <a:t> </a:t>
            </a:r>
            <a:endParaRPr lang="fr-FR" altLang="fr-FR" sz="1800" dirty="0">
              <a:solidFill>
                <a:srgbClr val="548235"/>
              </a:solidFill>
              <a:ea typeface="Calibri" panose="020F0502020204030204" pitchFamily="34" charset="0"/>
              <a:cs typeface="Times New Roman" panose="02020603050405020304" pitchFamily="18" charset="0"/>
              <a:sym typeface="Wingdings" panose="05000000000000000000" pitchFamily="2" charset="2"/>
            </a:endParaRPr>
          </a:p>
          <a:p>
            <a:pPr algn="just">
              <a:lnSpc>
                <a:spcPct val="107000"/>
              </a:lnSpc>
              <a:spcBef>
                <a:spcPct val="0"/>
              </a:spcBef>
              <a:spcAft>
                <a:spcPts val="800"/>
              </a:spcAft>
              <a:buFontTx/>
              <a:buNone/>
              <a:defRPr/>
            </a:pPr>
            <a:endParaRPr lang="fr-FR" altLang="fr-FR" sz="1800" b="1" dirty="0">
              <a:solidFill>
                <a:srgbClr val="548235"/>
              </a:solidFill>
              <a:ea typeface="Calibri" panose="020F0502020204030204" pitchFamily="34" charset="0"/>
              <a:cs typeface="Times New Roman" panose="02020603050405020304" pitchFamily="18" charset="0"/>
            </a:endParaRPr>
          </a:p>
        </p:txBody>
      </p:sp>
      <p:sp>
        <p:nvSpPr>
          <p:cNvPr id="3" name="Espace réservé du pied de page 2">
            <a:extLst>
              <a:ext uri="{FF2B5EF4-FFF2-40B4-BE49-F238E27FC236}">
                <a16:creationId xmlns:a16="http://schemas.microsoft.com/office/drawing/2014/main" id="{547DD687-B4AB-D574-FAFA-164142FB01C9}"/>
              </a:ext>
            </a:extLst>
          </p:cNvPr>
          <p:cNvSpPr>
            <a:spLocks noGrp="1"/>
          </p:cNvSpPr>
          <p:nvPr>
            <p:ph type="ftr" sz="quarter" idx="11"/>
          </p:nvPr>
        </p:nvSpPr>
        <p:spPr/>
        <p:txBody>
          <a:bodyPr/>
          <a:lstStyle/>
          <a:p>
            <a:pPr>
              <a:defRPr/>
            </a:pPr>
            <a:r>
              <a:rPr lang="fr-FR"/>
              <a:t>Séminaire CNEC - 23 juin 2023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249392C-70E6-0868-4E0F-7549B656BB54}"/>
              </a:ext>
            </a:extLst>
          </p:cNvPr>
          <p:cNvSpPr>
            <a:spLocks noGrp="1"/>
          </p:cNvSpPr>
          <p:nvPr>
            <p:ph type="sldNum" sz="quarter" idx="12"/>
          </p:nvPr>
        </p:nvSpPr>
        <p:spPr/>
        <p:txBody>
          <a:bodyPr/>
          <a:lstStyle/>
          <a:p>
            <a:pPr>
              <a:defRPr/>
            </a:pPr>
            <a:fld id="{BD9E34A8-8602-461F-8303-7A551FEEAADF}" type="slidenum">
              <a:rPr lang="fr-FR" smtClean="0"/>
              <a:pPr>
                <a:defRPr/>
              </a:pPr>
              <a:t>5</a:t>
            </a:fld>
            <a:endParaRPr lang="fr-FR"/>
          </a:p>
        </p:txBody>
      </p:sp>
      <p:sp>
        <p:nvSpPr>
          <p:cNvPr id="38915" name="ZoneTexte 3">
            <a:extLst>
              <a:ext uri="{FF2B5EF4-FFF2-40B4-BE49-F238E27FC236}">
                <a16:creationId xmlns:a16="http://schemas.microsoft.com/office/drawing/2014/main" id="{85091D21-7F11-8266-5654-CC320A2DAE25}"/>
              </a:ext>
            </a:extLst>
          </p:cNvPr>
          <p:cNvSpPr txBox="1">
            <a:spLocks noChangeArrowheads="1"/>
          </p:cNvSpPr>
          <p:nvPr/>
        </p:nvSpPr>
        <p:spPr bwMode="auto">
          <a:xfrm>
            <a:off x="209550" y="327025"/>
            <a:ext cx="11415713" cy="3766929"/>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lvl="1" algn="just">
              <a:lnSpc>
                <a:spcPct val="107000"/>
              </a:lnSpc>
              <a:spcBef>
                <a:spcPct val="0"/>
              </a:spcBef>
              <a:buFontTx/>
              <a:buNone/>
              <a:defRPr/>
            </a:pPr>
            <a:endParaRPr lang="fr-FR" altLang="fr-FR" sz="2000" b="1" dirty="0">
              <a:solidFill>
                <a:srgbClr val="FF0000"/>
              </a:solidFill>
              <a:cs typeface="Calibri" panose="020F0502020204030204" pitchFamily="34" charset="0"/>
            </a:endParaRPr>
          </a:p>
          <a:p>
            <a:pPr>
              <a:buFont typeface="Arial" panose="020B0604020202020204" pitchFamily="34" charset="0"/>
              <a:buNone/>
              <a:defRPr/>
            </a:pPr>
            <a:endParaRPr lang="fr-FR" altLang="fr-FR" sz="1800" dirty="0">
              <a:latin typeface="+mn-lt"/>
              <a:cs typeface="Calibri" panose="020F0502020204030204" pitchFamily="34" charset="0"/>
            </a:endParaRPr>
          </a:p>
          <a:p>
            <a:pPr>
              <a:buFont typeface="Arial" panose="020B0604020202020204" pitchFamily="34" charset="0"/>
              <a:buNone/>
              <a:defRPr/>
            </a:pPr>
            <a:r>
              <a:rPr lang="fr-FR" altLang="fr-FR" sz="2000" b="1" dirty="0">
                <a:solidFill>
                  <a:srgbClr val="548235"/>
                </a:solidFill>
                <a:latin typeface="+mn-lt"/>
                <a:cs typeface="Calibri" panose="020F0502020204030204" pitchFamily="34" charset="0"/>
              </a:rPr>
              <a:t>7°/Cass. 3</a:t>
            </a:r>
            <a:r>
              <a:rPr lang="fr-FR" altLang="fr-FR" sz="2000" b="1" baseline="30000" dirty="0">
                <a:solidFill>
                  <a:srgbClr val="548235"/>
                </a:solidFill>
                <a:latin typeface="+mn-lt"/>
                <a:cs typeface="Calibri" panose="020F0502020204030204" pitchFamily="34" charset="0"/>
              </a:rPr>
              <a:t>e</a:t>
            </a:r>
            <a:r>
              <a:rPr lang="fr-FR" altLang="fr-FR" sz="2000" b="1" dirty="0">
                <a:solidFill>
                  <a:srgbClr val="548235"/>
                </a:solidFill>
                <a:latin typeface="+mn-lt"/>
                <a:cs typeface="Calibri" panose="020F0502020204030204" pitchFamily="34" charset="0"/>
              </a:rPr>
              <a:t> civ., 8 juin 2023, n° 21-15.692, </a:t>
            </a:r>
            <a:r>
              <a:rPr lang="fr-FR" altLang="fr-FR" sz="2000" dirty="0">
                <a:solidFill>
                  <a:srgbClr val="548235"/>
                </a:solidFill>
                <a:latin typeface="+mn-lt"/>
                <a:cs typeface="Calibri" panose="020F0502020204030204" pitchFamily="34" charset="0"/>
              </a:rPr>
              <a:t>(Syndicat des copropriétaires – Action des copropriétaires – Recevabilité)</a:t>
            </a:r>
          </a:p>
          <a:p>
            <a:pPr>
              <a:buFont typeface="Arial" panose="020B0604020202020204" pitchFamily="34" charset="0"/>
              <a:buNone/>
              <a:defRPr/>
            </a:pPr>
            <a:endParaRPr lang="fr-FR" altLang="fr-FR" sz="2000" dirty="0">
              <a:latin typeface="+mn-lt"/>
              <a:cs typeface="Calibri" panose="020F0502020204030204" pitchFamily="34" charset="0"/>
            </a:endParaRPr>
          </a:p>
          <a:p>
            <a:pPr>
              <a:buFont typeface="Arial" panose="020B0604020202020204" pitchFamily="34" charset="0"/>
              <a:buNone/>
              <a:defRPr/>
            </a:pPr>
            <a:r>
              <a:rPr lang="fr-FR" altLang="fr-FR" sz="2000" dirty="0">
                <a:latin typeface="+mn-lt"/>
                <a:cs typeface="Calibri" panose="020F0502020204030204" pitchFamily="34" charset="0"/>
              </a:rPr>
              <a:t>Si un copropriétaire peut, lorsque l'atteinte portée aux parties communes, par un tiers à la copropriété, lui cause un préjudice propre, agir seul pour la faire cesser, il n'a pas qualité à agir en paiement du coût des travaux de remise en état rendus nécessaires par cette atteinte, qu'il revient au seul syndicat des copropriétaires de percevoir et d'affecter à la réalisation de ces travaux. </a:t>
            </a:r>
          </a:p>
          <a:p>
            <a:pPr algn="just">
              <a:lnSpc>
                <a:spcPct val="107000"/>
              </a:lnSpc>
              <a:spcBef>
                <a:spcPct val="0"/>
              </a:spcBef>
              <a:buFontTx/>
              <a:buNone/>
              <a:defRPr/>
            </a:pPr>
            <a:endParaRPr lang="fr-FR" altLang="fr-FR" sz="2000" b="1" dirty="0">
              <a:solidFill>
                <a:srgbClr val="2E75B6"/>
              </a:solidFill>
              <a:latin typeface="+mn-lt"/>
              <a:cs typeface="Calibri" panose="020F0502020204030204" pitchFamily="34" charset="0"/>
            </a:endParaRPr>
          </a:p>
          <a:p>
            <a:pPr algn="just">
              <a:lnSpc>
                <a:spcPct val="107000"/>
              </a:lnSpc>
              <a:spcBef>
                <a:spcPct val="0"/>
              </a:spcBef>
              <a:buFont typeface="Arial" panose="020B0604020202020204" pitchFamily="34" charset="0"/>
              <a:buNone/>
              <a:defRPr/>
            </a:pPr>
            <a:r>
              <a:rPr lang="fr-FR" altLang="fr-FR" sz="2000" b="1" dirty="0">
                <a:latin typeface="+mn-lt"/>
                <a:ea typeface="Calibri" panose="020F0502020204030204" pitchFamily="34" charset="0"/>
                <a:cs typeface="Times New Roman" panose="02020603050405020304" pitchFamily="18" charset="0"/>
              </a:rPr>
              <a:t>L. n° 65-557, 10 juil. 1965 - </a:t>
            </a:r>
            <a:r>
              <a:rPr lang="fr-FR" altLang="fr-FR" sz="2000" b="1" dirty="0">
                <a:latin typeface="+mn-lt"/>
                <a:cs typeface="Calibri" panose="020F0502020204030204" pitchFamily="34" charset="0"/>
                <a:sym typeface="Wingdings" panose="05000000000000000000" pitchFamily="2" charset="2"/>
              </a:rPr>
              <a:t>Combinaison des articles 14 alinéa 4 et 15 alinéa 1</a:t>
            </a:r>
            <a:r>
              <a:rPr lang="fr-FR" altLang="fr-FR" sz="2000" b="1" baseline="30000" dirty="0">
                <a:latin typeface="+mn-lt"/>
                <a:cs typeface="Calibri" panose="020F0502020204030204" pitchFamily="34" charset="0"/>
                <a:sym typeface="Wingdings" panose="05000000000000000000" pitchFamily="2" charset="2"/>
              </a:rPr>
              <a:t>er</a:t>
            </a:r>
            <a:endParaRPr lang="fr-FR" altLang="fr-FR" sz="2000" b="1" dirty="0">
              <a:solidFill>
                <a:srgbClr val="2E75B6"/>
              </a:solidFill>
              <a:latin typeface="+mn-lt"/>
              <a:cs typeface="Calibri" panose="020F0502020204030204" pitchFamily="34" charset="0"/>
            </a:endParaRPr>
          </a:p>
        </p:txBody>
      </p:sp>
      <p:sp>
        <p:nvSpPr>
          <p:cNvPr id="3" name="Espace réservé du pied de page 2">
            <a:extLst>
              <a:ext uri="{FF2B5EF4-FFF2-40B4-BE49-F238E27FC236}">
                <a16:creationId xmlns:a16="http://schemas.microsoft.com/office/drawing/2014/main" id="{31E0CB6C-9AD7-BE51-42F6-ED7417B47D24}"/>
              </a:ext>
            </a:extLst>
          </p:cNvPr>
          <p:cNvSpPr>
            <a:spLocks noGrp="1"/>
          </p:cNvSpPr>
          <p:nvPr>
            <p:ph type="ftr" sz="quarter" idx="11"/>
          </p:nvPr>
        </p:nvSpPr>
        <p:spPr/>
        <p:txBody>
          <a:bodyPr/>
          <a:lstStyle/>
          <a:p>
            <a:pPr>
              <a:defRPr/>
            </a:pPr>
            <a:r>
              <a:rPr lang="fr-FR"/>
              <a:t>Séminaire CNEC - 23 juin 2023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FD1A9F5-C430-057B-023E-4224E77D76F1}"/>
              </a:ext>
            </a:extLst>
          </p:cNvPr>
          <p:cNvSpPr>
            <a:spLocks noGrp="1"/>
          </p:cNvSpPr>
          <p:nvPr>
            <p:ph type="sldNum" sz="quarter" idx="12"/>
          </p:nvPr>
        </p:nvSpPr>
        <p:spPr/>
        <p:txBody>
          <a:bodyPr/>
          <a:lstStyle/>
          <a:p>
            <a:pPr>
              <a:defRPr/>
            </a:pPr>
            <a:fld id="{29165C37-EB1C-47F2-94D1-E2389A089DBE}" type="slidenum">
              <a:rPr lang="fr-FR" smtClean="0"/>
              <a:pPr>
                <a:defRPr/>
              </a:pPr>
              <a:t>6</a:t>
            </a:fld>
            <a:endParaRPr lang="fr-FR"/>
          </a:p>
        </p:txBody>
      </p:sp>
      <p:sp>
        <p:nvSpPr>
          <p:cNvPr id="39939" name="ZoneTexte 3">
            <a:extLst>
              <a:ext uri="{FF2B5EF4-FFF2-40B4-BE49-F238E27FC236}">
                <a16:creationId xmlns:a16="http://schemas.microsoft.com/office/drawing/2014/main" id="{4FF34CF9-EB26-B76B-44D2-C003F501D127}"/>
              </a:ext>
            </a:extLst>
          </p:cNvPr>
          <p:cNvSpPr txBox="1">
            <a:spLocks noChangeArrowheads="1"/>
          </p:cNvSpPr>
          <p:nvPr/>
        </p:nvSpPr>
        <p:spPr bwMode="auto">
          <a:xfrm>
            <a:off x="327025" y="396875"/>
            <a:ext cx="10902950" cy="6215869"/>
          </a:xfrm>
          <a:prstGeom prst="rect">
            <a:avLst/>
          </a:prstGeom>
          <a:noFill/>
          <a:ln>
            <a:noFill/>
          </a:ln>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algn="just">
              <a:lnSpc>
                <a:spcPct val="107000"/>
              </a:lnSpc>
              <a:spcBef>
                <a:spcPct val="0"/>
              </a:spcBef>
              <a:buFont typeface="Wingdings" panose="05000000000000000000" pitchFamily="2" charset="2"/>
              <a:buChar char="v"/>
              <a:defRPr/>
            </a:pPr>
            <a:r>
              <a:rPr lang="fr-FR" altLang="fr-FR" sz="2000" b="1" u="sng" dirty="0">
                <a:solidFill>
                  <a:srgbClr val="2E75B6"/>
                </a:solidFill>
                <a:ea typeface="Calibri" panose="020F0502020204030204" pitchFamily="34" charset="0"/>
                <a:cs typeface="Times New Roman" panose="02020603050405020304" pitchFamily="18" charset="0"/>
              </a:rPr>
              <a:t>PARTIES COMMUNES</a:t>
            </a:r>
            <a:endParaRPr lang="fr-FR" altLang="fr-FR" sz="2000" b="1" u="sng" dirty="0">
              <a:solidFill>
                <a:srgbClr val="FF0000"/>
              </a:solidFill>
              <a:ea typeface="Calibri" panose="020F0502020204030204" pitchFamily="34" charset="0"/>
              <a:cs typeface="Times New Roman" panose="02020603050405020304" pitchFamily="18" charset="0"/>
            </a:endParaRPr>
          </a:p>
          <a:p>
            <a:pPr marL="0" indent="0" algn="just">
              <a:lnSpc>
                <a:spcPct val="107000"/>
              </a:lnSpc>
              <a:spcBef>
                <a:spcPct val="0"/>
              </a:spcBef>
              <a:buNone/>
              <a:defRPr/>
            </a:pPr>
            <a:endParaRPr lang="fr-FR" altLang="fr-FR" sz="2000" dirty="0">
              <a:ea typeface="Calibri" panose="020F0502020204030204" pitchFamily="34" charset="0"/>
              <a:cs typeface="Times New Roman" panose="02020603050405020304" pitchFamily="18" charset="0"/>
            </a:endParaRPr>
          </a:p>
          <a:p>
            <a:pPr marL="0" lvl="1">
              <a:lnSpc>
                <a:spcPct val="107000"/>
              </a:lnSpc>
              <a:spcBef>
                <a:spcPct val="0"/>
              </a:spcBef>
              <a:spcAft>
                <a:spcPts val="800"/>
              </a:spcAft>
              <a:buNone/>
              <a:defRPr/>
            </a:pPr>
            <a:r>
              <a:rPr lang="fr-FR" altLang="fr-FR" sz="2000" b="1" dirty="0">
                <a:solidFill>
                  <a:srgbClr val="548235"/>
                </a:solidFill>
                <a:ea typeface="Calibri" panose="020F0502020204030204" pitchFamily="34" charset="0"/>
                <a:cs typeface="Times New Roman" panose="02020603050405020304" pitchFamily="18" charset="0"/>
              </a:rPr>
              <a:t>8°/ </a:t>
            </a:r>
            <a:r>
              <a:rPr lang="fr-FR" altLang="fr-FR" sz="2000" b="1" dirty="0">
                <a:solidFill>
                  <a:schemeClr val="accent6">
                    <a:lumMod val="75000"/>
                  </a:schemeClr>
                </a:solidFill>
                <a:ea typeface="Calibri" panose="020F0502020204030204" pitchFamily="34" charset="0"/>
                <a:cs typeface="Times New Roman" panose="02020603050405020304" pitchFamily="18" charset="0"/>
              </a:rPr>
              <a:t>Cass. 3</a:t>
            </a:r>
            <a:r>
              <a:rPr lang="fr-FR" altLang="fr-FR" sz="2000" b="1" baseline="30000" dirty="0">
                <a:solidFill>
                  <a:schemeClr val="accent6">
                    <a:lumMod val="75000"/>
                  </a:schemeClr>
                </a:solidFill>
                <a:ea typeface="Calibri" panose="020F0502020204030204" pitchFamily="34" charset="0"/>
                <a:cs typeface="Times New Roman" panose="02020603050405020304" pitchFamily="18" charset="0"/>
              </a:rPr>
              <a:t>e</a:t>
            </a:r>
            <a:r>
              <a:rPr lang="fr-FR" altLang="fr-FR" sz="2000" b="1" dirty="0">
                <a:solidFill>
                  <a:schemeClr val="accent6">
                    <a:lumMod val="75000"/>
                  </a:schemeClr>
                </a:solidFill>
                <a:ea typeface="Calibri" panose="020F0502020204030204" pitchFamily="34" charset="0"/>
                <a:cs typeface="Times New Roman" panose="02020603050405020304" pitchFamily="18" charset="0"/>
              </a:rPr>
              <a:t> civ., 6 avril 2023, n°22-10.722 </a:t>
            </a:r>
            <a:r>
              <a:rPr lang="fr-FR" altLang="fr-FR" sz="2000" b="1" dirty="0">
                <a:solidFill>
                  <a:srgbClr val="548235"/>
                </a:solidFill>
                <a:ea typeface="Calibri" panose="020F0502020204030204" pitchFamily="34" charset="0"/>
                <a:cs typeface="Times New Roman" panose="02020603050405020304" pitchFamily="18" charset="0"/>
              </a:rPr>
              <a:t> </a:t>
            </a:r>
            <a:r>
              <a:rPr lang="fr-FR" altLang="fr-FR" sz="2000" dirty="0">
                <a:solidFill>
                  <a:srgbClr val="548235"/>
                </a:solidFill>
                <a:ea typeface="Calibri" panose="020F0502020204030204" pitchFamily="34" charset="0"/>
                <a:cs typeface="Times New Roman" panose="02020603050405020304" pitchFamily="18" charset="0"/>
              </a:rPr>
              <a:t>(Assemblée générale – Aliénation de parties communes spéciales – Vote par les seuls propriétaires des parties communes spéciales)</a:t>
            </a:r>
          </a:p>
          <a:p>
            <a:pPr marL="0" lvl="1">
              <a:lnSpc>
                <a:spcPct val="107000"/>
              </a:lnSpc>
              <a:spcBef>
                <a:spcPct val="0"/>
              </a:spcBef>
              <a:spcAft>
                <a:spcPts val="800"/>
              </a:spcAft>
              <a:buNone/>
              <a:defRPr/>
            </a:pPr>
            <a:r>
              <a:rPr lang="fr-FR" altLang="fr-FR" sz="2000" dirty="0">
                <a:ea typeface="Calibri" panose="020F0502020204030204" pitchFamily="34" charset="0"/>
                <a:cs typeface="Times New Roman" panose="02020603050405020304" pitchFamily="18" charset="0"/>
              </a:rPr>
              <a:t> Seuls les propriétaires des parties communes spéciales peuvent décider de l’aliénation de celles-ci. </a:t>
            </a:r>
            <a:endParaRPr lang="fr-FR" altLang="fr-FR" sz="2000" b="1" u="sng" dirty="0">
              <a:solidFill>
                <a:srgbClr val="2E75B6"/>
              </a:solidFill>
              <a:ea typeface="Calibri" panose="020F0502020204030204" pitchFamily="34" charset="0"/>
              <a:cs typeface="Times New Roman" panose="02020603050405020304" pitchFamily="18" charset="0"/>
            </a:endParaRPr>
          </a:p>
          <a:p>
            <a:pPr marL="0" lvl="2" indent="0">
              <a:lnSpc>
                <a:spcPct val="107000"/>
              </a:lnSpc>
              <a:spcBef>
                <a:spcPct val="0"/>
              </a:spcBef>
              <a:buNone/>
              <a:defRPr/>
            </a:pPr>
            <a:r>
              <a:rPr lang="fr-FR" altLang="fr-FR" b="1" dirty="0">
                <a:solidFill>
                  <a:schemeClr val="accent6">
                    <a:lumMod val="75000"/>
                  </a:schemeClr>
                </a:solidFill>
                <a:ea typeface="Calibri" panose="020F0502020204030204" pitchFamily="34" charset="0"/>
                <a:cs typeface="Times New Roman" panose="02020603050405020304" pitchFamily="18" charset="0"/>
              </a:rPr>
              <a:t> Confirmation  de jurisprudence  de Cass. 3</a:t>
            </a:r>
            <a:r>
              <a:rPr lang="fr-FR" altLang="fr-FR" b="1" baseline="30000" dirty="0">
                <a:solidFill>
                  <a:schemeClr val="accent6">
                    <a:lumMod val="75000"/>
                  </a:schemeClr>
                </a:solidFill>
                <a:ea typeface="Calibri" panose="020F0502020204030204" pitchFamily="34" charset="0"/>
                <a:cs typeface="Times New Roman" panose="02020603050405020304" pitchFamily="18" charset="0"/>
              </a:rPr>
              <a:t>e</a:t>
            </a:r>
            <a:r>
              <a:rPr lang="fr-FR" altLang="fr-FR" b="1" dirty="0">
                <a:solidFill>
                  <a:schemeClr val="accent6">
                    <a:lumMod val="75000"/>
                  </a:schemeClr>
                </a:solidFill>
                <a:ea typeface="Calibri" panose="020F0502020204030204" pitchFamily="34" charset="0"/>
                <a:cs typeface="Times New Roman" panose="02020603050405020304" pitchFamily="18" charset="0"/>
              </a:rPr>
              <a:t>  civ. 1</a:t>
            </a:r>
            <a:r>
              <a:rPr lang="fr-FR" altLang="fr-FR" b="1" baseline="30000" dirty="0">
                <a:solidFill>
                  <a:schemeClr val="accent6">
                    <a:lumMod val="75000"/>
                  </a:schemeClr>
                </a:solidFill>
                <a:ea typeface="Calibri" panose="020F0502020204030204" pitchFamily="34" charset="0"/>
                <a:cs typeface="Times New Roman" panose="02020603050405020304" pitchFamily="18" charset="0"/>
              </a:rPr>
              <a:t>er</a:t>
            </a:r>
            <a:r>
              <a:rPr lang="fr-FR" altLang="fr-FR" b="1" dirty="0">
                <a:solidFill>
                  <a:schemeClr val="accent6">
                    <a:lumMod val="75000"/>
                  </a:schemeClr>
                </a:solidFill>
                <a:ea typeface="Calibri" panose="020F0502020204030204" pitchFamily="34" charset="0"/>
                <a:cs typeface="Times New Roman" panose="02020603050405020304" pitchFamily="18" charset="0"/>
              </a:rPr>
              <a:t> juin 2022 n° 21-16.232 : </a:t>
            </a:r>
            <a:r>
              <a:rPr lang="fr-FR" altLang="fr-FR" sz="2000" dirty="0">
                <a:ea typeface="Calibri" panose="020F0502020204030204" pitchFamily="34" charset="0"/>
                <a:cs typeface="Times New Roman" panose="02020603050405020304" pitchFamily="18" charset="0"/>
              </a:rPr>
              <a:t>Lors de l'assemblée générale des copropriétaires, appelée à se prononcer sur la cession de parties communes spéciales, seuls les copropriétaires, propriétaires de celles-ci, peuvent décider de leur aliénation.</a:t>
            </a:r>
          </a:p>
          <a:p>
            <a:pPr marL="0" lvl="2" indent="0">
              <a:lnSpc>
                <a:spcPct val="107000"/>
              </a:lnSpc>
              <a:spcBef>
                <a:spcPct val="0"/>
              </a:spcBef>
              <a:buNone/>
              <a:defRPr/>
            </a:pPr>
            <a:endParaRPr lang="fr-FR" altLang="fr-FR" sz="2000" dirty="0">
              <a:ea typeface="Calibri" panose="020F0502020204030204" pitchFamily="34" charset="0"/>
              <a:cs typeface="Times New Roman" panose="02020603050405020304" pitchFamily="18" charset="0"/>
            </a:endParaRPr>
          </a:p>
          <a:p>
            <a:pPr marL="0" lvl="2" indent="0">
              <a:lnSpc>
                <a:spcPct val="107000"/>
              </a:lnSpc>
              <a:spcBef>
                <a:spcPct val="0"/>
              </a:spcBef>
              <a:buNone/>
              <a:defRPr/>
            </a:pPr>
            <a:endParaRPr lang="fr-FR" altLang="fr-FR" dirty="0">
              <a:ea typeface="Calibri" panose="020F0502020204030204" pitchFamily="34" charset="0"/>
              <a:cs typeface="Times New Roman" panose="02020603050405020304" pitchFamily="18" charset="0"/>
            </a:endParaRPr>
          </a:p>
          <a:p>
            <a:pPr marL="0" lvl="2" indent="0">
              <a:lnSpc>
                <a:spcPct val="107000"/>
              </a:lnSpc>
              <a:spcBef>
                <a:spcPct val="0"/>
              </a:spcBef>
              <a:buNone/>
              <a:defRPr/>
            </a:pPr>
            <a:r>
              <a:rPr lang="fr-FR" altLang="fr-FR" sz="2000" b="1" dirty="0">
                <a:solidFill>
                  <a:schemeClr val="accent6">
                    <a:lumMod val="75000"/>
                  </a:schemeClr>
                </a:solidFill>
                <a:ea typeface="Calibri" panose="020F0502020204030204" pitchFamily="34" charset="0"/>
                <a:cs typeface="Times New Roman" panose="02020603050405020304" pitchFamily="18" charset="0"/>
              </a:rPr>
              <a:t>9°/Cass. 3</a:t>
            </a:r>
            <a:r>
              <a:rPr lang="fr-FR" altLang="fr-FR" sz="2000" b="1" baseline="30000" dirty="0">
                <a:solidFill>
                  <a:schemeClr val="accent6">
                    <a:lumMod val="75000"/>
                  </a:schemeClr>
                </a:solidFill>
                <a:ea typeface="Calibri" panose="020F0502020204030204" pitchFamily="34" charset="0"/>
                <a:cs typeface="Times New Roman" panose="02020603050405020304" pitchFamily="18" charset="0"/>
              </a:rPr>
              <a:t>e</a:t>
            </a:r>
            <a:r>
              <a:rPr lang="fr-FR" altLang="fr-FR" sz="2000" b="1" dirty="0">
                <a:solidFill>
                  <a:schemeClr val="accent6">
                    <a:lumMod val="75000"/>
                  </a:schemeClr>
                </a:solidFill>
                <a:ea typeface="Calibri" panose="020F0502020204030204" pitchFamily="34" charset="0"/>
                <a:cs typeface="Times New Roman" panose="02020603050405020304" pitchFamily="18" charset="0"/>
              </a:rPr>
              <a:t> civ., 15 février 2023, n° 21-21.446</a:t>
            </a:r>
          </a:p>
          <a:p>
            <a:pPr marL="0" lvl="2" indent="0">
              <a:lnSpc>
                <a:spcPct val="107000"/>
              </a:lnSpc>
              <a:spcBef>
                <a:spcPct val="0"/>
              </a:spcBef>
              <a:buNone/>
              <a:defRPr/>
            </a:pPr>
            <a:endParaRPr lang="fr-FR" altLang="fr-FR" sz="2000" b="1" dirty="0">
              <a:solidFill>
                <a:schemeClr val="accent6">
                  <a:lumMod val="75000"/>
                </a:schemeClr>
              </a:solidFill>
              <a:ea typeface="Calibri" panose="020F0502020204030204" pitchFamily="34" charset="0"/>
              <a:cs typeface="Times New Roman" panose="02020603050405020304" pitchFamily="18" charset="0"/>
            </a:endParaRPr>
          </a:p>
          <a:p>
            <a:pPr marL="0" lvl="2" indent="0">
              <a:lnSpc>
                <a:spcPct val="107000"/>
              </a:lnSpc>
              <a:spcBef>
                <a:spcPct val="0"/>
              </a:spcBef>
              <a:buNone/>
              <a:defRPr/>
            </a:pPr>
            <a:r>
              <a:rPr lang="fr-FR" altLang="fr-FR" sz="2000" dirty="0">
                <a:ea typeface="Calibri" panose="020F0502020204030204" pitchFamily="34" charset="0"/>
                <a:cs typeface="Times New Roman" panose="02020603050405020304" pitchFamily="18" charset="0"/>
              </a:rPr>
              <a:t> </a:t>
            </a:r>
            <a:r>
              <a:rPr lang="fr-FR" altLang="fr-FR" sz="2000" dirty="0">
                <a:cs typeface="Times New Roman" panose="02020603050405020304" pitchFamily="18" charset="0"/>
              </a:rPr>
              <a:t>L’acquéreur d’un lot de copropriété ne peut pas se prévaloir de la possession de son auteur sur une partie commune annexée si cette partie commune n’est pas comprise dans l’acte de vente.</a:t>
            </a:r>
            <a:endParaRPr lang="fr-FR" altLang="fr-FR" sz="2000" dirty="0">
              <a:cs typeface="Calibri" panose="020F0502020204030204" pitchFamily="34" charset="0"/>
            </a:endParaRPr>
          </a:p>
          <a:p>
            <a:pPr marL="0" lvl="2" indent="0">
              <a:lnSpc>
                <a:spcPct val="107000"/>
              </a:lnSpc>
              <a:spcBef>
                <a:spcPct val="0"/>
              </a:spcBef>
              <a:buNone/>
              <a:defRPr/>
            </a:pPr>
            <a:endParaRPr lang="fr-FR" altLang="fr-FR" b="1" u="sng" dirty="0">
              <a:solidFill>
                <a:srgbClr val="2E75B6"/>
              </a:solidFill>
              <a:ea typeface="Calibri" panose="020F0502020204030204" pitchFamily="34" charset="0"/>
              <a:cs typeface="Times New Roman" panose="02020603050405020304" pitchFamily="18" charset="0"/>
            </a:endParaRPr>
          </a:p>
          <a:p>
            <a:pPr marL="914400" lvl="2" indent="0" algn="just">
              <a:lnSpc>
                <a:spcPct val="107000"/>
              </a:lnSpc>
              <a:spcBef>
                <a:spcPct val="0"/>
              </a:spcBef>
              <a:buNone/>
              <a:defRPr/>
            </a:pPr>
            <a:endParaRPr lang="fr-FR" altLang="fr-FR" sz="1800" b="1" u="sng" dirty="0">
              <a:solidFill>
                <a:srgbClr val="2E75B6"/>
              </a:solidFill>
              <a:ea typeface="Calibri" panose="020F0502020204030204" pitchFamily="34" charset="0"/>
              <a:cs typeface="Times New Roman" panose="02020603050405020304" pitchFamily="18" charset="0"/>
            </a:endParaRPr>
          </a:p>
          <a:p>
            <a:pPr lvl="1" algn="just">
              <a:lnSpc>
                <a:spcPct val="107000"/>
              </a:lnSpc>
              <a:spcBef>
                <a:spcPct val="0"/>
              </a:spcBef>
              <a:buFontTx/>
              <a:buNone/>
              <a:defRPr/>
            </a:pPr>
            <a:endParaRPr lang="fr-FR" altLang="fr-FR" sz="1800" dirty="0">
              <a:solidFill>
                <a:srgbClr val="548235"/>
              </a:solidFill>
              <a:ea typeface="Calibri" panose="020F0502020204030204" pitchFamily="34" charset="0"/>
              <a:cs typeface="Times New Roman" panose="02020603050405020304" pitchFamily="18" charset="0"/>
            </a:endParaRPr>
          </a:p>
          <a:p>
            <a:pPr algn="just">
              <a:lnSpc>
                <a:spcPct val="107000"/>
              </a:lnSpc>
              <a:spcBef>
                <a:spcPct val="0"/>
              </a:spcBef>
              <a:spcAft>
                <a:spcPts val="800"/>
              </a:spcAft>
              <a:buFontTx/>
              <a:buNone/>
              <a:defRPr/>
            </a:pPr>
            <a:r>
              <a:rPr lang="fr-FR" altLang="fr-FR" sz="1800" dirty="0">
                <a:ea typeface="Calibri" panose="020F0502020204030204" pitchFamily="34" charset="0"/>
                <a:cs typeface="Times New Roman" panose="02020603050405020304" pitchFamily="18" charset="0"/>
              </a:rPr>
              <a:t> </a:t>
            </a:r>
            <a:endParaRPr lang="fr-FR" altLang="fr-FR" sz="1800" b="1" u="sng" dirty="0">
              <a:solidFill>
                <a:srgbClr val="2E75B6"/>
              </a:solidFill>
              <a:ea typeface="Calibri" panose="020F0502020204030204" pitchFamily="34" charset="0"/>
              <a:cs typeface="Times New Roman" panose="02020603050405020304" pitchFamily="18" charset="0"/>
            </a:endParaRPr>
          </a:p>
        </p:txBody>
      </p:sp>
      <p:sp>
        <p:nvSpPr>
          <p:cNvPr id="3" name="Espace réservé du pied de page 2">
            <a:extLst>
              <a:ext uri="{FF2B5EF4-FFF2-40B4-BE49-F238E27FC236}">
                <a16:creationId xmlns:a16="http://schemas.microsoft.com/office/drawing/2014/main" id="{AE964BA7-487A-30A1-F30D-1215C6B5575F}"/>
              </a:ext>
            </a:extLst>
          </p:cNvPr>
          <p:cNvSpPr>
            <a:spLocks noGrp="1"/>
          </p:cNvSpPr>
          <p:nvPr>
            <p:ph type="ftr" sz="quarter" idx="11"/>
          </p:nvPr>
        </p:nvSpPr>
        <p:spPr/>
        <p:txBody>
          <a:bodyPr/>
          <a:lstStyle/>
          <a:p>
            <a:pPr>
              <a:defRPr/>
            </a:pPr>
            <a:r>
              <a:rPr lang="fr-FR"/>
              <a:t>Séminaire CNEC - 23 juin 2023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4A79D99-8B49-8FD2-C57C-960A42C221B5}"/>
              </a:ext>
            </a:extLst>
          </p:cNvPr>
          <p:cNvSpPr>
            <a:spLocks noGrp="1"/>
          </p:cNvSpPr>
          <p:nvPr>
            <p:ph type="sldNum" sz="quarter" idx="12"/>
          </p:nvPr>
        </p:nvSpPr>
        <p:spPr/>
        <p:txBody>
          <a:bodyPr/>
          <a:lstStyle/>
          <a:p>
            <a:pPr>
              <a:defRPr/>
            </a:pPr>
            <a:fld id="{720B49EC-E777-45C1-95D1-49CF94708C84}" type="slidenum">
              <a:rPr lang="fr-FR" smtClean="0"/>
              <a:pPr>
                <a:defRPr/>
              </a:pPr>
              <a:t>7</a:t>
            </a:fld>
            <a:endParaRPr lang="fr-FR"/>
          </a:p>
        </p:txBody>
      </p:sp>
      <p:sp>
        <p:nvSpPr>
          <p:cNvPr id="12291" name="ZoneTexte 3">
            <a:extLst>
              <a:ext uri="{FF2B5EF4-FFF2-40B4-BE49-F238E27FC236}">
                <a16:creationId xmlns:a16="http://schemas.microsoft.com/office/drawing/2014/main" id="{B38A3081-BEF1-967E-55AA-B8BB94ED9DF9}"/>
              </a:ext>
            </a:extLst>
          </p:cNvPr>
          <p:cNvSpPr txBox="1">
            <a:spLocks noChangeArrowheads="1"/>
          </p:cNvSpPr>
          <p:nvPr/>
        </p:nvSpPr>
        <p:spPr bwMode="auto">
          <a:xfrm>
            <a:off x="113016" y="0"/>
            <a:ext cx="11401121" cy="5521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7000"/>
              </a:lnSpc>
              <a:spcBef>
                <a:spcPct val="0"/>
              </a:spcBef>
              <a:spcAft>
                <a:spcPts val="800"/>
              </a:spcAft>
              <a:buFontTx/>
              <a:buNone/>
            </a:pPr>
            <a:endParaRPr lang="fr-FR" altLang="fr-FR" sz="2000" dirty="0">
              <a:ea typeface="Calibri" panose="020F0502020204030204" pitchFamily="34" charset="0"/>
              <a:cs typeface="Times New Roman" panose="02020603050405020304" pitchFamily="18" charset="0"/>
            </a:endParaRPr>
          </a:p>
          <a:p>
            <a:pPr marL="0" lvl="2" indent="0" algn="just">
              <a:lnSpc>
                <a:spcPct val="107000"/>
              </a:lnSpc>
              <a:spcBef>
                <a:spcPct val="0"/>
              </a:spcBef>
              <a:buNone/>
              <a:defRPr/>
            </a:pPr>
            <a:r>
              <a:rPr lang="fr-FR" altLang="fr-FR" b="1" u="sng" dirty="0">
                <a:solidFill>
                  <a:srgbClr val="2E75B6"/>
                </a:solidFill>
                <a:ea typeface="Calibri" panose="020F0502020204030204" pitchFamily="34" charset="0"/>
                <a:cs typeface="Times New Roman" panose="02020603050405020304" pitchFamily="18" charset="0"/>
              </a:rPr>
              <a:t>REGLEMENT DE COPROPRIETE</a:t>
            </a:r>
            <a:endParaRPr lang="fr-FR" altLang="fr-FR" dirty="0">
              <a:ea typeface="Calibri" panose="020F0502020204030204" pitchFamily="34" charset="0"/>
              <a:cs typeface="Times New Roman" panose="02020603050405020304" pitchFamily="18" charset="0"/>
            </a:endParaRPr>
          </a:p>
          <a:p>
            <a:pPr marL="0" lvl="2" indent="0" algn="just">
              <a:lnSpc>
                <a:spcPct val="107000"/>
              </a:lnSpc>
              <a:spcBef>
                <a:spcPct val="0"/>
              </a:spcBef>
              <a:buFont typeface="Arial" panose="020B0604020202020204" pitchFamily="34" charset="0"/>
              <a:buNone/>
              <a:defRPr/>
            </a:pPr>
            <a:endParaRPr lang="fr-FR" altLang="fr-FR" b="1" u="sng" dirty="0">
              <a:solidFill>
                <a:srgbClr val="2E75B6"/>
              </a:solidFill>
              <a:ea typeface="Calibri" panose="020F0502020204030204" pitchFamily="34" charset="0"/>
              <a:cs typeface="Times New Roman" panose="02020603050405020304" pitchFamily="18" charset="0"/>
            </a:endParaRPr>
          </a:p>
          <a:p>
            <a:pPr marL="0" lvl="2" indent="0" algn="just">
              <a:lnSpc>
                <a:spcPct val="107000"/>
              </a:lnSpc>
              <a:spcBef>
                <a:spcPct val="0"/>
              </a:spcBef>
              <a:buFont typeface="Arial" panose="020B0604020202020204" pitchFamily="34" charset="0"/>
              <a:buNone/>
              <a:defRPr/>
            </a:pPr>
            <a:endParaRPr lang="fr-FR" altLang="fr-FR" b="1" u="sng" dirty="0">
              <a:solidFill>
                <a:srgbClr val="2E75B6"/>
              </a:solidFill>
              <a:ea typeface="Calibri" panose="020F0502020204030204" pitchFamily="34" charset="0"/>
              <a:cs typeface="Times New Roman" panose="02020603050405020304" pitchFamily="18" charset="0"/>
            </a:endParaRPr>
          </a:p>
          <a:p>
            <a:pPr algn="just">
              <a:lnSpc>
                <a:spcPct val="105000"/>
              </a:lnSpc>
              <a:spcBef>
                <a:spcPct val="0"/>
              </a:spcBef>
              <a:spcAft>
                <a:spcPts val="800"/>
              </a:spcAft>
              <a:buFontTx/>
              <a:buNone/>
            </a:pPr>
            <a:r>
              <a:rPr lang="fr-FR" altLang="fr-FR" sz="2000" b="1" dirty="0">
                <a:solidFill>
                  <a:srgbClr val="538135"/>
                </a:solidFill>
                <a:ea typeface="Calibri" panose="020F0502020204030204" pitchFamily="34" charset="0"/>
                <a:cs typeface="Times New Roman" panose="02020603050405020304" pitchFamily="18" charset="0"/>
              </a:rPr>
              <a:t>10°/ Cass. 3</a:t>
            </a:r>
            <a:r>
              <a:rPr lang="fr-FR" altLang="fr-FR" sz="2000" b="1" baseline="30000" dirty="0">
                <a:solidFill>
                  <a:srgbClr val="538135"/>
                </a:solidFill>
                <a:ea typeface="Calibri" panose="020F0502020204030204" pitchFamily="34" charset="0"/>
                <a:cs typeface="Times New Roman" panose="02020603050405020304" pitchFamily="18" charset="0"/>
              </a:rPr>
              <a:t>e</a:t>
            </a:r>
            <a:r>
              <a:rPr lang="fr-FR" altLang="fr-FR" sz="2000" b="1" dirty="0">
                <a:solidFill>
                  <a:srgbClr val="538135"/>
                </a:solidFill>
                <a:ea typeface="Calibri" panose="020F0502020204030204" pitchFamily="34" charset="0"/>
                <a:cs typeface="Times New Roman" panose="02020603050405020304" pitchFamily="18" charset="0"/>
              </a:rPr>
              <a:t> civ., 18 janvier 2023, n° 21-23.119</a:t>
            </a:r>
            <a:endParaRPr lang="fr-FR" altLang="fr-FR" sz="2000" dirty="0">
              <a:ea typeface="Calibri" panose="020F0502020204030204" pitchFamily="34" charset="0"/>
              <a:cs typeface="Times New Roman" panose="02020603050405020304" pitchFamily="18" charset="0"/>
            </a:endParaRPr>
          </a:p>
          <a:p>
            <a:pPr>
              <a:lnSpc>
                <a:spcPct val="100000"/>
              </a:lnSpc>
              <a:spcBef>
                <a:spcPct val="0"/>
              </a:spcBef>
              <a:buFontTx/>
              <a:buNone/>
            </a:pPr>
            <a:endParaRPr lang="fr-FR" altLang="fr-FR" sz="2000" dirty="0">
              <a:ea typeface="Calibri" panose="020F0502020204030204" pitchFamily="34" charset="0"/>
              <a:cs typeface="Times New Roman" panose="02020603050405020304" pitchFamily="18" charset="0"/>
            </a:endParaRPr>
          </a:p>
          <a:p>
            <a:pPr>
              <a:lnSpc>
                <a:spcPct val="100000"/>
              </a:lnSpc>
              <a:spcBef>
                <a:spcPct val="0"/>
              </a:spcBef>
              <a:buFontTx/>
              <a:buNone/>
            </a:pPr>
            <a:r>
              <a:rPr lang="fr-FR" altLang="fr-FR" sz="2000" dirty="0">
                <a:ea typeface="Calibri" panose="020F0502020204030204" pitchFamily="34" charset="0"/>
                <a:cs typeface="Times New Roman" panose="02020603050405020304" pitchFamily="18" charset="0"/>
              </a:rPr>
              <a:t>L’exercice d’une activité interdite par le règlement de copropriété est illicite.</a:t>
            </a:r>
          </a:p>
          <a:p>
            <a:pPr marL="0" lvl="1">
              <a:lnSpc>
                <a:spcPct val="100000"/>
              </a:lnSpc>
              <a:spcBef>
                <a:spcPct val="0"/>
              </a:spcBef>
              <a:buFontTx/>
              <a:buNone/>
            </a:pPr>
            <a:r>
              <a:rPr lang="fr-FR" altLang="fr-FR" sz="2000" dirty="0">
                <a:ea typeface="Calibri" panose="020F0502020204030204" pitchFamily="34" charset="0"/>
                <a:cs typeface="Times New Roman" panose="02020603050405020304" pitchFamily="18" charset="0"/>
              </a:rPr>
              <a:t>Le juge ne peut pas relever qu’une activité est interdite par le règlement de copropriété sans retenir l’existence d’un trouble manifestement illicite.</a:t>
            </a:r>
          </a:p>
          <a:p>
            <a:pPr algn="just">
              <a:lnSpc>
                <a:spcPct val="105000"/>
              </a:lnSpc>
              <a:spcBef>
                <a:spcPct val="0"/>
              </a:spcBef>
              <a:spcAft>
                <a:spcPts val="800"/>
              </a:spcAft>
              <a:buFontTx/>
              <a:buNone/>
            </a:pPr>
            <a:r>
              <a:rPr lang="fr-FR" altLang="fr-FR" sz="2000" dirty="0">
                <a:latin typeface="Times New Roman" panose="02020603050405020304" pitchFamily="18" charset="0"/>
                <a:cs typeface="Times New Roman" panose="02020603050405020304" pitchFamily="18" charset="0"/>
              </a:rPr>
              <a:t> </a:t>
            </a:r>
          </a:p>
          <a:p>
            <a:pPr algn="just">
              <a:lnSpc>
                <a:spcPct val="105000"/>
              </a:lnSpc>
              <a:spcBef>
                <a:spcPct val="0"/>
              </a:spcBef>
              <a:spcAft>
                <a:spcPts val="800"/>
              </a:spcAft>
              <a:buFontTx/>
              <a:buNone/>
            </a:pPr>
            <a:endParaRPr lang="fr-FR" altLang="fr-FR" sz="2000" dirty="0">
              <a:cs typeface="Calibri" panose="020F0502020204030204" pitchFamily="34" charset="0"/>
            </a:endParaRPr>
          </a:p>
          <a:p>
            <a:pPr algn="just">
              <a:lnSpc>
                <a:spcPct val="105000"/>
              </a:lnSpc>
              <a:spcBef>
                <a:spcPct val="0"/>
              </a:spcBef>
              <a:spcAft>
                <a:spcPts val="800"/>
              </a:spcAft>
              <a:buFontTx/>
              <a:buNone/>
            </a:pPr>
            <a:endParaRPr lang="fr-FR" altLang="fr-FR" sz="2000" dirty="0">
              <a:cs typeface="Calibri" panose="020F0502020204030204" pitchFamily="34" charset="0"/>
            </a:endParaRPr>
          </a:p>
          <a:p>
            <a:pPr algn="just">
              <a:lnSpc>
                <a:spcPct val="105000"/>
              </a:lnSpc>
              <a:spcBef>
                <a:spcPct val="0"/>
              </a:spcBef>
              <a:spcAft>
                <a:spcPts val="800"/>
              </a:spcAft>
              <a:buFontTx/>
              <a:buNone/>
            </a:pPr>
            <a:r>
              <a:rPr lang="fr-FR" altLang="fr-FR" sz="1800" dirty="0">
                <a:latin typeface="Times New Roman" panose="02020603050405020304" pitchFamily="18" charset="0"/>
                <a:cs typeface="Calibri" panose="020F0502020204030204" pitchFamily="34" charset="0"/>
              </a:rPr>
              <a:t> </a:t>
            </a:r>
            <a:endParaRPr lang="fr-FR" altLang="fr-FR" sz="1800" dirty="0">
              <a:cs typeface="Calibri" panose="020F0502020204030204" pitchFamily="34" charset="0"/>
            </a:endParaRPr>
          </a:p>
          <a:p>
            <a:pPr algn="just">
              <a:lnSpc>
                <a:spcPct val="107000"/>
              </a:lnSpc>
              <a:spcBef>
                <a:spcPct val="0"/>
              </a:spcBef>
              <a:spcAft>
                <a:spcPts val="800"/>
              </a:spcAft>
              <a:buFontTx/>
              <a:buNone/>
            </a:pPr>
            <a:endParaRPr lang="fr-FR" altLang="fr-FR" sz="1800" b="1" u="sng" dirty="0">
              <a:solidFill>
                <a:srgbClr val="2E75B6"/>
              </a:solidFill>
              <a:cs typeface="Calibri" panose="020F0502020204030204" pitchFamily="34" charset="0"/>
            </a:endParaRPr>
          </a:p>
          <a:p>
            <a:pPr algn="just">
              <a:lnSpc>
                <a:spcPct val="107000"/>
              </a:lnSpc>
              <a:spcBef>
                <a:spcPct val="0"/>
              </a:spcBef>
              <a:spcAft>
                <a:spcPts val="800"/>
              </a:spcAft>
              <a:buFont typeface="Wingdings" panose="05000000000000000000" pitchFamily="2" charset="2"/>
              <a:buChar char="v"/>
            </a:pPr>
            <a:endParaRPr lang="fr-FR" altLang="fr-FR" sz="1800" b="1" u="sng" dirty="0">
              <a:solidFill>
                <a:srgbClr val="2E75B6"/>
              </a:solidFill>
              <a:cs typeface="Calibri" panose="020F0502020204030204" pitchFamily="34" charset="0"/>
            </a:endParaRPr>
          </a:p>
        </p:txBody>
      </p:sp>
      <p:sp>
        <p:nvSpPr>
          <p:cNvPr id="3" name="Espace réservé du pied de page 2">
            <a:extLst>
              <a:ext uri="{FF2B5EF4-FFF2-40B4-BE49-F238E27FC236}">
                <a16:creationId xmlns:a16="http://schemas.microsoft.com/office/drawing/2014/main" id="{70291EF4-36E6-C0AC-A719-A496004CDFF4}"/>
              </a:ext>
            </a:extLst>
          </p:cNvPr>
          <p:cNvSpPr>
            <a:spLocks noGrp="1"/>
          </p:cNvSpPr>
          <p:nvPr>
            <p:ph type="ftr" sz="quarter" idx="11"/>
          </p:nvPr>
        </p:nvSpPr>
        <p:spPr/>
        <p:txBody>
          <a:bodyPr/>
          <a:lstStyle/>
          <a:p>
            <a:pPr>
              <a:defRPr/>
            </a:pPr>
            <a:r>
              <a:rPr lang="fr-FR"/>
              <a:t>Séminaire CNEC - 23 juin 2023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81B967F-C6C8-A961-6064-0CE7AAD14726}"/>
              </a:ext>
            </a:extLst>
          </p:cNvPr>
          <p:cNvSpPr>
            <a:spLocks noGrp="1"/>
          </p:cNvSpPr>
          <p:nvPr>
            <p:ph type="sldNum" sz="quarter" idx="12"/>
          </p:nvPr>
        </p:nvSpPr>
        <p:spPr/>
        <p:txBody>
          <a:bodyPr/>
          <a:lstStyle/>
          <a:p>
            <a:pPr>
              <a:defRPr/>
            </a:pPr>
            <a:fld id="{34BB5729-AA0C-482A-9279-05B8DA0594C5}" type="slidenum">
              <a:rPr lang="fr-FR" smtClean="0"/>
              <a:pPr>
                <a:defRPr/>
              </a:pPr>
              <a:t>8</a:t>
            </a:fld>
            <a:endParaRPr lang="fr-FR"/>
          </a:p>
        </p:txBody>
      </p:sp>
      <p:sp>
        <p:nvSpPr>
          <p:cNvPr id="41987" name="ZoneTexte 3">
            <a:extLst>
              <a:ext uri="{FF2B5EF4-FFF2-40B4-BE49-F238E27FC236}">
                <a16:creationId xmlns:a16="http://schemas.microsoft.com/office/drawing/2014/main" id="{FE81A44E-0EF4-7553-9685-536751D8C3DC}"/>
              </a:ext>
            </a:extLst>
          </p:cNvPr>
          <p:cNvSpPr txBox="1">
            <a:spLocks noChangeArrowheads="1"/>
          </p:cNvSpPr>
          <p:nvPr/>
        </p:nvSpPr>
        <p:spPr bwMode="auto">
          <a:xfrm>
            <a:off x="254483" y="1081837"/>
            <a:ext cx="11099318" cy="4353949"/>
          </a:xfrm>
          <a:prstGeom prst="rect">
            <a:avLst/>
          </a:prstGeom>
          <a:noFill/>
          <a:ln>
            <a:noFill/>
          </a:ln>
        </p:spPr>
        <p:txBody>
          <a:bodyPr wrap="square">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7000"/>
              </a:lnSpc>
              <a:spcBef>
                <a:spcPct val="0"/>
              </a:spcBef>
              <a:buFont typeface="Wingdings" panose="05000000000000000000" pitchFamily="2" charset="2"/>
              <a:buChar char="v"/>
              <a:defRPr/>
            </a:pPr>
            <a:r>
              <a:rPr lang="fr-FR" altLang="fr-FR" sz="2000" b="1" u="sng" dirty="0">
                <a:solidFill>
                  <a:srgbClr val="2E75B6"/>
                </a:solidFill>
                <a:ea typeface="Calibri" panose="020F0502020204030204" pitchFamily="34" charset="0"/>
                <a:cs typeface="Times New Roman" panose="02020603050405020304" pitchFamily="18" charset="0"/>
              </a:rPr>
              <a:t>LES TRAVAUX</a:t>
            </a:r>
            <a:endParaRPr lang="fr-FR" altLang="fr-FR" sz="2000" b="1" dirty="0">
              <a:solidFill>
                <a:srgbClr val="2E75B6"/>
              </a:solidFill>
              <a:ea typeface="Calibri" panose="020F0502020204030204" pitchFamily="34" charset="0"/>
              <a:cs typeface="Times New Roman" panose="02020603050405020304" pitchFamily="18" charset="0"/>
            </a:endParaRPr>
          </a:p>
          <a:p>
            <a:pPr algn="just">
              <a:lnSpc>
                <a:spcPct val="107000"/>
              </a:lnSpc>
              <a:spcBef>
                <a:spcPct val="0"/>
              </a:spcBef>
              <a:buFont typeface="Wingdings" panose="05000000000000000000" pitchFamily="2" charset="2"/>
              <a:buChar char="v"/>
              <a:defRPr/>
            </a:pPr>
            <a:endParaRPr lang="fr-FR" altLang="fr-FR" sz="1800" b="1" u="sng" dirty="0">
              <a:solidFill>
                <a:srgbClr val="2E75B6"/>
              </a:solidFill>
              <a:ea typeface="Calibri" panose="020F0502020204030204" pitchFamily="34" charset="0"/>
              <a:cs typeface="Times New Roman" panose="02020603050405020304" pitchFamily="18" charset="0"/>
            </a:endParaRPr>
          </a:p>
          <a:p>
            <a:pPr algn="just">
              <a:lnSpc>
                <a:spcPct val="107000"/>
              </a:lnSpc>
              <a:spcBef>
                <a:spcPct val="0"/>
              </a:spcBef>
              <a:spcAft>
                <a:spcPts val="800"/>
              </a:spcAft>
              <a:buNone/>
              <a:defRPr/>
            </a:pPr>
            <a:r>
              <a:rPr lang="fr-FR" altLang="fr-FR" sz="2000" b="1" dirty="0">
                <a:solidFill>
                  <a:srgbClr val="538135"/>
                </a:solidFill>
                <a:latin typeface="+mn-lt"/>
                <a:ea typeface="Calibri" panose="020F0502020204030204" pitchFamily="34" charset="0"/>
                <a:cs typeface="Times New Roman" panose="02020603050405020304" pitchFamily="18" charset="0"/>
              </a:rPr>
              <a:t>11°/ Cass. 3</a:t>
            </a:r>
            <a:r>
              <a:rPr lang="fr-FR" altLang="fr-FR" sz="2000" b="1" baseline="30000" dirty="0">
                <a:solidFill>
                  <a:srgbClr val="538135"/>
                </a:solidFill>
                <a:latin typeface="+mn-lt"/>
                <a:ea typeface="Calibri" panose="020F0502020204030204" pitchFamily="34" charset="0"/>
                <a:cs typeface="Times New Roman" panose="02020603050405020304" pitchFamily="18" charset="0"/>
              </a:rPr>
              <a:t>e</a:t>
            </a:r>
            <a:r>
              <a:rPr lang="fr-FR" altLang="fr-FR" sz="2000" b="1" dirty="0">
                <a:solidFill>
                  <a:srgbClr val="538135"/>
                </a:solidFill>
                <a:latin typeface="+mn-lt"/>
                <a:ea typeface="Calibri" panose="020F0502020204030204" pitchFamily="34" charset="0"/>
                <a:cs typeface="Times New Roman" panose="02020603050405020304" pitchFamily="18" charset="0"/>
              </a:rPr>
              <a:t> civ., 9 mars 2023, n° 21-25.644  </a:t>
            </a:r>
            <a:r>
              <a:rPr lang="fr-FR" altLang="fr-FR" sz="2000" dirty="0">
                <a:solidFill>
                  <a:schemeClr val="accent6">
                    <a:lumMod val="75000"/>
                  </a:schemeClr>
                </a:solidFill>
                <a:latin typeface="+mn-lt"/>
                <a:ea typeface="Calibri" panose="020F0502020204030204" pitchFamily="34" charset="0"/>
                <a:cs typeface="Times New Roman" panose="02020603050405020304" pitchFamily="18" charset="0"/>
              </a:rPr>
              <a:t>(Travaux sur les parties privatives engagés par le syndicat des copropriétaires (ravalement – Travaux indissociables)</a:t>
            </a:r>
          </a:p>
          <a:p>
            <a:pPr algn="just">
              <a:lnSpc>
                <a:spcPct val="107000"/>
              </a:lnSpc>
              <a:spcBef>
                <a:spcPct val="0"/>
              </a:spcBef>
              <a:spcAft>
                <a:spcPts val="800"/>
              </a:spcAft>
              <a:buFont typeface="Arial" panose="020B0604020202020204" pitchFamily="34" charset="0"/>
              <a:buNone/>
              <a:defRPr/>
            </a:pPr>
            <a:endParaRPr lang="fr-FR" altLang="fr-FR" sz="2000" b="1" dirty="0">
              <a:solidFill>
                <a:srgbClr val="538135"/>
              </a:solidFill>
              <a:latin typeface="+mn-lt"/>
              <a:ea typeface="Calibri" panose="020F0502020204030204" pitchFamily="34" charset="0"/>
              <a:cs typeface="Times New Roman" panose="02020603050405020304" pitchFamily="18" charset="0"/>
            </a:endParaRPr>
          </a:p>
          <a:p>
            <a:pPr algn="just">
              <a:lnSpc>
                <a:spcPct val="107000"/>
              </a:lnSpc>
              <a:spcBef>
                <a:spcPct val="0"/>
              </a:spcBef>
              <a:spcAft>
                <a:spcPts val="800"/>
              </a:spcAft>
              <a:buFont typeface="Arial" panose="020B0604020202020204" pitchFamily="34" charset="0"/>
              <a:buNone/>
              <a:defRPr/>
            </a:pPr>
            <a:r>
              <a:rPr lang="fr-FR" altLang="fr-FR" sz="2000" dirty="0">
                <a:latin typeface="+mn-lt"/>
                <a:ea typeface="Calibri" panose="020F0502020204030204" pitchFamily="34" charset="0"/>
                <a:cs typeface="Times New Roman" panose="02020603050405020304" pitchFamily="18" charset="0"/>
              </a:rPr>
              <a:t>L’assemblée générale peut adopter, à la majorité de l’article 24 de la loi du 10 juillet 1965, des travaux de ravalement de l’immeuble concernant les parties communes et les parties privatives, si ceux-ci doivent être exécutés dans leur ensemble afin de respecter l’harmonie des façades, même en l’absence de clause spécifique du règlement de copropriété.</a:t>
            </a:r>
          </a:p>
          <a:p>
            <a:pPr lvl="1" eaLnBrk="1" hangingPunct="1">
              <a:lnSpc>
                <a:spcPct val="100000"/>
              </a:lnSpc>
              <a:spcBef>
                <a:spcPct val="0"/>
              </a:spcBef>
              <a:buFontTx/>
              <a:buNone/>
              <a:defRPr/>
            </a:pPr>
            <a:endParaRPr lang="fr-FR" altLang="fr-FR" sz="2000" dirty="0">
              <a:solidFill>
                <a:srgbClr val="000000"/>
              </a:solidFill>
              <a:latin typeface="+mn-lt"/>
              <a:ea typeface="Calibri" panose="020F0502020204030204" pitchFamily="34" charset="0"/>
              <a:cs typeface="Times New Roman" panose="02020603050405020304" pitchFamily="18" charset="0"/>
            </a:endParaRPr>
          </a:p>
          <a:p>
            <a:pPr algn="just">
              <a:lnSpc>
                <a:spcPct val="107000"/>
              </a:lnSpc>
              <a:spcBef>
                <a:spcPct val="0"/>
              </a:spcBef>
              <a:spcAft>
                <a:spcPts val="800"/>
              </a:spcAft>
              <a:buFont typeface="Wingdings" panose="05000000000000000000" pitchFamily="2" charset="2"/>
              <a:buChar char="v"/>
              <a:defRPr/>
            </a:pPr>
            <a:endParaRPr lang="fr-FR" altLang="fr-FR" sz="2000" b="1" u="sng" dirty="0">
              <a:solidFill>
                <a:srgbClr val="2E75B6"/>
              </a:solidFill>
              <a:latin typeface="+mn-lt"/>
              <a:ea typeface="Calibri" panose="020F0502020204030204" pitchFamily="34" charset="0"/>
              <a:cs typeface="Times New Roman" panose="02020603050405020304" pitchFamily="18" charset="0"/>
            </a:endParaRPr>
          </a:p>
          <a:p>
            <a:pPr algn="just">
              <a:lnSpc>
                <a:spcPct val="107000"/>
              </a:lnSpc>
              <a:spcBef>
                <a:spcPct val="0"/>
              </a:spcBef>
              <a:spcAft>
                <a:spcPts val="800"/>
              </a:spcAft>
              <a:buFont typeface="Wingdings" panose="05000000000000000000" pitchFamily="2" charset="2"/>
              <a:buChar char="v"/>
              <a:defRPr/>
            </a:pPr>
            <a:endParaRPr lang="fr-FR" altLang="fr-FR" sz="1800" b="1" u="sng" dirty="0">
              <a:solidFill>
                <a:srgbClr val="2E75B6"/>
              </a:solidFill>
              <a:ea typeface="Calibri" panose="020F0502020204030204" pitchFamily="34" charset="0"/>
              <a:cs typeface="Times New Roman" panose="02020603050405020304" pitchFamily="18" charset="0"/>
            </a:endParaRPr>
          </a:p>
        </p:txBody>
      </p:sp>
      <p:sp>
        <p:nvSpPr>
          <p:cNvPr id="3" name="Espace réservé du pied de page 2">
            <a:extLst>
              <a:ext uri="{FF2B5EF4-FFF2-40B4-BE49-F238E27FC236}">
                <a16:creationId xmlns:a16="http://schemas.microsoft.com/office/drawing/2014/main" id="{E4001A93-7D30-42AE-252F-F1E9029ADD90}"/>
              </a:ext>
            </a:extLst>
          </p:cNvPr>
          <p:cNvSpPr>
            <a:spLocks noGrp="1"/>
          </p:cNvSpPr>
          <p:nvPr>
            <p:ph type="ftr" sz="quarter" idx="11"/>
          </p:nvPr>
        </p:nvSpPr>
        <p:spPr/>
        <p:txBody>
          <a:bodyPr/>
          <a:lstStyle/>
          <a:p>
            <a:pPr>
              <a:defRPr/>
            </a:pPr>
            <a:r>
              <a:rPr lang="fr-FR"/>
              <a:t>Séminaire CNEC - 23 juin 2023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FE7B2A7-3367-9D83-9747-E93C554CD802}"/>
              </a:ext>
            </a:extLst>
          </p:cNvPr>
          <p:cNvSpPr>
            <a:spLocks noGrp="1"/>
          </p:cNvSpPr>
          <p:nvPr>
            <p:ph type="sldNum" sz="quarter" idx="12"/>
          </p:nvPr>
        </p:nvSpPr>
        <p:spPr/>
        <p:txBody>
          <a:bodyPr/>
          <a:lstStyle/>
          <a:p>
            <a:pPr>
              <a:defRPr/>
            </a:pPr>
            <a:fld id="{B5814E6B-5151-4E43-8D30-3C9FD848C3C2}" type="slidenum">
              <a:rPr lang="fr-FR" altLang="fr-FR" smtClean="0"/>
              <a:pPr>
                <a:defRPr/>
              </a:pPr>
              <a:t>9</a:t>
            </a:fld>
            <a:endParaRPr lang="fr-FR" altLang="fr-FR"/>
          </a:p>
        </p:txBody>
      </p:sp>
      <p:sp>
        <p:nvSpPr>
          <p:cNvPr id="16387" name="ZoneTexte 3">
            <a:extLst>
              <a:ext uri="{FF2B5EF4-FFF2-40B4-BE49-F238E27FC236}">
                <a16:creationId xmlns:a16="http://schemas.microsoft.com/office/drawing/2014/main" id="{BC6C68A8-F34E-EFA3-A1C2-388758DA8E21}"/>
              </a:ext>
            </a:extLst>
          </p:cNvPr>
          <p:cNvSpPr txBox="1">
            <a:spLocks noChangeArrowheads="1"/>
          </p:cNvSpPr>
          <p:nvPr/>
        </p:nvSpPr>
        <p:spPr bwMode="auto">
          <a:xfrm>
            <a:off x="3030538" y="2363788"/>
            <a:ext cx="6110287"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3200" b="1">
                <a:solidFill>
                  <a:srgbClr val="2F5597"/>
                </a:solidFill>
                <a:latin typeface="Calibri Light" panose="020F0302020204030204" pitchFamily="34" charset="0"/>
              </a:rPr>
              <a:t>MERCI DE VOTRE ATTENTION</a:t>
            </a:r>
          </a:p>
          <a:p>
            <a:pPr algn="ctr" eaLnBrk="1" hangingPunct="1">
              <a:lnSpc>
                <a:spcPct val="100000"/>
              </a:lnSpc>
              <a:spcBef>
                <a:spcPct val="0"/>
              </a:spcBef>
              <a:buFontTx/>
              <a:buNone/>
            </a:pPr>
            <a:endParaRPr lang="fr-FR" altLang="fr-FR" sz="3200" b="1">
              <a:solidFill>
                <a:srgbClr val="2F5597"/>
              </a:solidFill>
              <a:latin typeface="Calibri Light" panose="020F0302020204030204" pitchFamily="34" charset="0"/>
            </a:endParaRPr>
          </a:p>
          <a:p>
            <a:pPr algn="ctr" eaLnBrk="1" hangingPunct="1">
              <a:lnSpc>
                <a:spcPct val="100000"/>
              </a:lnSpc>
              <a:spcBef>
                <a:spcPct val="0"/>
              </a:spcBef>
              <a:buFontTx/>
              <a:buNone/>
            </a:pPr>
            <a:r>
              <a:rPr lang="fr-FR" altLang="fr-FR" sz="3200" b="1">
                <a:solidFill>
                  <a:srgbClr val="2F5597"/>
                </a:solidFill>
                <a:latin typeface="Calibri Light" panose="020F0302020204030204" pitchFamily="34" charset="0"/>
              </a:rPr>
              <a:t>* *</a:t>
            </a:r>
          </a:p>
          <a:p>
            <a:pPr algn="ctr" eaLnBrk="1" hangingPunct="1">
              <a:lnSpc>
                <a:spcPct val="100000"/>
              </a:lnSpc>
              <a:spcBef>
                <a:spcPct val="0"/>
              </a:spcBef>
              <a:buFontTx/>
              <a:buNone/>
            </a:pPr>
            <a:r>
              <a:rPr lang="fr-FR" altLang="fr-FR" sz="3200" b="1">
                <a:solidFill>
                  <a:srgbClr val="2F5597"/>
                </a:solidFill>
                <a:latin typeface="Calibri Light" panose="020F0302020204030204" pitchFamily="34" charset="0"/>
              </a:rPr>
              <a:t>*</a:t>
            </a:r>
          </a:p>
        </p:txBody>
      </p:sp>
      <p:sp>
        <p:nvSpPr>
          <p:cNvPr id="3" name="Espace réservé du pied de page 2">
            <a:extLst>
              <a:ext uri="{FF2B5EF4-FFF2-40B4-BE49-F238E27FC236}">
                <a16:creationId xmlns:a16="http://schemas.microsoft.com/office/drawing/2014/main" id="{2E96A35A-FCB2-F95D-DD7F-494CA967C631}"/>
              </a:ext>
            </a:extLst>
          </p:cNvPr>
          <p:cNvSpPr>
            <a:spLocks noGrp="1"/>
          </p:cNvSpPr>
          <p:nvPr>
            <p:ph type="ftr" sz="quarter" idx="11"/>
          </p:nvPr>
        </p:nvSpPr>
        <p:spPr/>
        <p:txBody>
          <a:bodyPr/>
          <a:lstStyle/>
          <a:p>
            <a:pPr>
              <a:defRPr/>
            </a:pPr>
            <a:r>
              <a:rPr lang="fr-FR"/>
              <a:t>Séminaire CNEC - 23 juin 2023</a:t>
            </a:r>
          </a:p>
        </p:txBody>
      </p:sp>
    </p:spTree>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958</Words>
  <Application>Microsoft Office PowerPoint</Application>
  <PresentationFormat>Grand écran</PresentationFormat>
  <Paragraphs>97</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Times New Roman</vt:lpstr>
      <vt:lpstr>Wingdings</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Nawal BELLATRECHE-TITOUCHE</dc:creator>
  <cp:lastModifiedBy>JAMMES Florence</cp:lastModifiedBy>
  <cp:revision>118</cp:revision>
  <cp:lastPrinted>2023-04-17T14:52:32Z</cp:lastPrinted>
  <dcterms:created xsi:type="dcterms:W3CDTF">2022-04-06T10:06:48Z</dcterms:created>
  <dcterms:modified xsi:type="dcterms:W3CDTF">2023-06-20T15:16:49Z</dcterms:modified>
</cp:coreProperties>
</file>