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20"/>
  </p:notesMasterIdLst>
  <p:sldIdLst>
    <p:sldId id="343" r:id="rId2"/>
    <p:sldId id="327" r:id="rId3"/>
    <p:sldId id="364" r:id="rId4"/>
    <p:sldId id="345" r:id="rId5"/>
    <p:sldId id="344" r:id="rId6"/>
    <p:sldId id="371" r:id="rId7"/>
    <p:sldId id="370" r:id="rId8"/>
    <p:sldId id="347" r:id="rId9"/>
    <p:sldId id="368" r:id="rId10"/>
    <p:sldId id="349" r:id="rId11"/>
    <p:sldId id="350" r:id="rId12"/>
    <p:sldId id="352" r:id="rId13"/>
    <p:sldId id="353" r:id="rId14"/>
    <p:sldId id="354" r:id="rId15"/>
    <p:sldId id="355" r:id="rId16"/>
    <p:sldId id="372" r:id="rId17"/>
    <p:sldId id="369" r:id="rId18"/>
    <p:sldId id="366" r:id="rId19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ÉRATEURS" id="{0B896E98-F45E-4768-8620-EDDF394BE181}">
          <p14:sldIdLst>
            <p14:sldId id="343"/>
            <p14:sldId id="327"/>
            <p14:sldId id="364"/>
            <p14:sldId id="345"/>
            <p14:sldId id="344"/>
            <p14:sldId id="371"/>
            <p14:sldId id="370"/>
            <p14:sldId id="347"/>
            <p14:sldId id="368"/>
            <p14:sldId id="349"/>
            <p14:sldId id="350"/>
            <p14:sldId id="352"/>
            <p14:sldId id="353"/>
            <p14:sldId id="354"/>
            <p14:sldId id="355"/>
            <p14:sldId id="372"/>
            <p14:sldId id="369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BF6"/>
    <a:srgbClr val="587FFA"/>
    <a:srgbClr val="063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1815" autoAdjust="0"/>
  </p:normalViewPr>
  <p:slideViewPr>
    <p:cSldViewPr showGuides="1">
      <p:cViewPr varScale="1">
        <p:scale>
          <a:sx n="36" d="100"/>
          <a:sy n="36" d="100"/>
        </p:scale>
        <p:origin x="931" y="19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25/06/2021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70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190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533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87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39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91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91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58EB6184-3F0D-4357-A949-06DB924EBE3F}" type="datetime1">
              <a:rPr lang="fr-FR" smtClean="0"/>
              <a:t>25/06/2021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732000" y="540000"/>
            <a:ext cx="1692000" cy="12408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40000" y="360000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C7835460-10E5-4B2B-9B05-EE2D2FCB2192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72000" y="360000"/>
            <a:ext cx="1512000" cy="10455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50AF470D-5662-46CE-B46C-11C503EB6338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4ABE0B1B-92E6-4B5D-A277-8DD712C6C853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B1F7AD29-6F10-4C9D-B06F-F6FD7C7ED3E2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412DD353-E2B6-4503-9F0C-D0466ACD3AC2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98" y="1836000"/>
            <a:ext cx="8424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fld id="{AB2B0ED3-57B7-4068-97C8-7F966CDC3807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CA"/>
              <a:t>Direction de l’Expertise et des politiques publiques/ Sébastien WAGNER  Direction des stratégies et des relations territoriales/ Johanna BOUHERET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98000" y="180000"/>
            <a:ext cx="756610" cy="3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8000" y="108000"/>
            <a:ext cx="540000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79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375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4" b="13854"/>
          <a:stretch>
            <a:fillRect/>
          </a:stretch>
        </p:blipFill>
        <p:spPr>
          <a:xfrm>
            <a:off x="0" y="699542"/>
            <a:ext cx="9144000" cy="4032448"/>
          </a:xfrm>
          <a:solidFill>
            <a:schemeClr val="bg1">
              <a:lumMod val="85000"/>
              <a:alpha val="88000"/>
            </a:schemeClr>
          </a:solidFill>
        </p:spPr>
      </p:pic>
      <p:sp>
        <p:nvSpPr>
          <p:cNvPr id="13" name="Rectangle 12"/>
          <p:cNvSpPr/>
          <p:nvPr/>
        </p:nvSpPr>
        <p:spPr>
          <a:xfrm>
            <a:off x="0" y="659219"/>
            <a:ext cx="9144000" cy="407161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3528" y="1419622"/>
            <a:ext cx="8424000" cy="40464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  </a:t>
            </a:r>
            <a:r>
              <a:rPr lang="fr-FR" dirty="0" err="1"/>
              <a:t>MaPrimeRénov</a:t>
            </a:r>
            <a:r>
              <a:rPr lang="fr-FR" dirty="0"/>
              <a:t>’ Copropriétés - MPR</a:t>
            </a:r>
            <a:br>
              <a:rPr lang="fr-FR" dirty="0"/>
            </a:br>
            <a:r>
              <a:rPr lang="fr-FR" sz="2400" dirty="0"/>
              <a:t>Extension du dispositif Habiter Mieux copropriété </a:t>
            </a:r>
            <a:br>
              <a:rPr lang="fr-FR" sz="2400" dirty="0"/>
            </a:br>
            <a:r>
              <a:rPr lang="fr-FR" sz="2400" dirty="0"/>
              <a:t>– plan de relance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F84D238-48DC-4F7C-96A4-AA69389D7082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8" name="Rectangle 7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/>
              <a:t>Direction de l’Expertise et des politiques publiques/ Direction des stratégies et des relations territoriales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264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L’éligibilité des </a:t>
            </a:r>
            <a:r>
              <a:rPr lang="fr-FR" sz="2400" u="sng" dirty="0"/>
              <a:t>copropriétés fragiles</a:t>
            </a:r>
            <a:r>
              <a:rPr lang="fr-FR" sz="2400" dirty="0"/>
              <a:t> pour bénéficier de MPR copropriétés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lvl="1" indent="0">
              <a:buNone/>
            </a:pPr>
            <a:r>
              <a:rPr lang="fr-FR" dirty="0"/>
              <a:t>2. Définition et éligibilité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9302C10-36A5-4A5B-8B03-3C65D0C47EB3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5" name="Espace réservé du contenu 11"/>
          <p:cNvSpPr txBox="1">
            <a:spLocks/>
          </p:cNvSpPr>
          <p:nvPr/>
        </p:nvSpPr>
        <p:spPr bwMode="gray">
          <a:xfrm>
            <a:off x="359998" y="2013974"/>
            <a:ext cx="8424000" cy="24299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Les copropriétés fragiles visées sont celles présentant un projet global de rénovation énergétique. </a:t>
            </a:r>
          </a:p>
          <a:p>
            <a:pPr marL="171450" indent="-171450"/>
            <a:endParaRPr lang="fr-FR" sz="1200" dirty="0"/>
          </a:p>
          <a:p>
            <a:pPr marL="171450" indent="-171450"/>
            <a:r>
              <a:rPr lang="fr-FR" sz="1200" b="1" dirty="0"/>
              <a:t>Les conditions d’éligibilité :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Être immatriculée au registre national d’immatriculation des copropriétés,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Avoir un projet de travaux ayant gain énergétique d’au moins 35%,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Être composé d’au moins 75% de lots d’habitation principale (en nombre ou en tantièmes),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b="1" dirty="0">
                <a:solidFill>
                  <a:schemeClr val="bg2"/>
                </a:solidFill>
              </a:rPr>
              <a:t>Avoir un taux d’impayés supérieur à 8% du budget annuel de l’année N-2 ou situation dans un quartier de renouvellement urbain (secteur NPNRU).</a:t>
            </a:r>
            <a:endParaRPr lang="fr-FR" sz="1200" dirty="0">
              <a:solidFill>
                <a:schemeClr val="bg2"/>
              </a:solidFill>
            </a:endParaRPr>
          </a:p>
          <a:p>
            <a:pPr lvl="1" indent="0">
              <a:buNone/>
            </a:pPr>
            <a:r>
              <a:rPr lang="fr-FR" sz="1400" dirty="0"/>
              <a:t>	Permet la mobilisation de la subvention d’AMO</a:t>
            </a:r>
          </a:p>
          <a:p>
            <a:pPr lvl="1" indent="0">
              <a:buNone/>
            </a:pPr>
            <a:endParaRPr lang="fr-FR" sz="1400" dirty="0"/>
          </a:p>
          <a:p>
            <a:pPr lvl="1" indent="0">
              <a:buNone/>
            </a:pPr>
            <a:r>
              <a:rPr lang="fr-FR" sz="1200" dirty="0"/>
              <a:t>	       	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8" y="4000881"/>
            <a:ext cx="6794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49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L’éligibilité des </a:t>
            </a:r>
            <a:r>
              <a:rPr lang="fr-FR" sz="2400" u="sng" dirty="0"/>
              <a:t>copropriétés en difficulté</a:t>
            </a:r>
            <a:r>
              <a:rPr lang="fr-FR" sz="2400" dirty="0"/>
              <a:t> pour bénéficier de MPR copropriétés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lvl="1" indent="0">
              <a:buNone/>
            </a:pPr>
            <a:r>
              <a:rPr lang="fr-FR" dirty="0"/>
              <a:t>2. Définition et éligibilité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1532B23-7C0C-4B99-9137-24370E5AE1FE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21" name="Espace réservé du contenu 11"/>
          <p:cNvSpPr txBox="1">
            <a:spLocks/>
          </p:cNvSpPr>
          <p:nvPr/>
        </p:nvSpPr>
        <p:spPr bwMode="gray">
          <a:xfrm>
            <a:off x="359998" y="1851670"/>
            <a:ext cx="8424000" cy="24299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Les copropriétés en difficulté visées sont celles présentant un projet global de rénovation énergétique </a:t>
            </a:r>
          </a:p>
          <a:p>
            <a:pPr marL="171450" indent="-171450"/>
            <a:endParaRPr lang="fr-FR" sz="1200" dirty="0"/>
          </a:p>
          <a:p>
            <a:pPr marL="171450" indent="-171450"/>
            <a:r>
              <a:rPr lang="fr-FR" sz="1200" b="1" dirty="0"/>
              <a:t>Les conditions d’éligibilité :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Être immatriculé au registre national d’immatriculation des copropriétés,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Avoir un projet de travaux ayant gain énergétique d’au moins 35%;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200" dirty="0"/>
              <a:t>Être composé d’au moins 75% de lots d’habitation principale (en nombre ou en tantièmes),</a:t>
            </a:r>
          </a:p>
          <a:p>
            <a:pPr marL="423450" lvl="1" indent="-171450"/>
            <a:r>
              <a:rPr lang="fr-FR" sz="1200" b="1" dirty="0">
                <a:solidFill>
                  <a:schemeClr val="bg2"/>
                </a:solidFill>
              </a:rPr>
              <a:t>Être en dispositif programmé dédié aux copropriétés en difficulté (OPAH CD, volet copropriété dégradée, plan de sauvegarde, ORCOD).</a:t>
            </a:r>
          </a:p>
          <a:p>
            <a:pPr lvl="1" indent="0">
              <a:buNone/>
            </a:pPr>
            <a:endParaRPr lang="fr-FR" sz="1200" dirty="0"/>
          </a:p>
          <a:p>
            <a:pPr lvl="1" indent="0">
              <a:buNone/>
            </a:pPr>
            <a:r>
              <a:rPr lang="fr-FR" sz="1200" dirty="0"/>
              <a:t>       	 Permet la mobilisation de la subvention AMO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7" y="4246513"/>
            <a:ext cx="6794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92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63" b="13795"/>
          <a:stretch/>
        </p:blipFill>
        <p:spPr>
          <a:xfrm>
            <a:off x="0" y="754912"/>
            <a:ext cx="9144000" cy="3938620"/>
          </a:xfrm>
        </p:spPr>
      </p:pic>
      <p:sp>
        <p:nvSpPr>
          <p:cNvPr id="12" name="Rectangle 11"/>
          <p:cNvSpPr/>
          <p:nvPr/>
        </p:nvSpPr>
        <p:spPr>
          <a:xfrm>
            <a:off x="0" y="659219"/>
            <a:ext cx="9144000" cy="407161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26EE173-B698-44F7-BD9F-14B937ABD503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8" name="Rectangle 7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4" name="Titre 5"/>
          <p:cNvSpPr txBox="1">
            <a:spLocks/>
          </p:cNvSpPr>
          <p:nvPr/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vert="horz" lIns="0" tIns="0" rIns="0" bIns="360000" rtlCol="0" anchor="ctr" anchorCtr="0">
            <a:no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 sz="32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chemeClr val="accent6"/>
                </a:solidFill>
              </a:rPr>
              <a:t>	</a:t>
            </a:r>
            <a:r>
              <a:rPr lang="fr-FR" dirty="0"/>
              <a:t>3. Le financement de l’AMO </a:t>
            </a:r>
          </a:p>
          <a:p>
            <a:pPr marL="0" indent="0">
              <a:buNone/>
            </a:pPr>
            <a:r>
              <a:rPr lang="fr-FR" dirty="0"/>
              <a:t>et des 	travaux des copropriétés</a:t>
            </a:r>
          </a:p>
        </p:txBody>
      </p:sp>
    </p:spTree>
    <p:extLst>
      <p:ext uri="{BB962C8B-B14F-4D97-AF65-F5344CB8AC3E}">
        <p14:creationId xmlns:p14="http://schemas.microsoft.com/office/powerpoint/2010/main" val="65100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44014" y="744393"/>
            <a:ext cx="8424000" cy="720000"/>
          </a:xfrm>
        </p:spPr>
        <p:txBody>
          <a:bodyPr/>
          <a:lstStyle/>
          <a:p>
            <a:r>
              <a:rPr lang="fr-FR" sz="2400" dirty="0"/>
              <a:t>L’accompagnement des copropriétés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lvl="1"/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71D7C08-1F5F-40DE-8F67-D790F649709D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23528" y="1203598"/>
            <a:ext cx="8064896" cy="2646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L’AMO doit être un opérateur spécialisé en ingénierie financière, technique et administratif. </a:t>
            </a:r>
          </a:p>
          <a:p>
            <a:r>
              <a:rPr lang="fr-FR" sz="1200" dirty="0"/>
              <a:t>La prestation d’AMO ne peut être réalisée ni par la maîtrise d’œuvre ni par une entreprise intervenant sur le projet de travaux.</a:t>
            </a:r>
          </a:p>
          <a:p>
            <a:r>
              <a:rPr lang="fr-FR" sz="1200" dirty="0"/>
              <a:t>Le financement des missions de l’AMO est ouvert à toutes les copropriétés (MPR Copropriétés, fragiles ou en difficulté). </a:t>
            </a:r>
          </a:p>
          <a:p>
            <a:pPr marL="171450" indent="-171450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385718"/>
              </p:ext>
            </p:extLst>
          </p:nvPr>
        </p:nvGraphicFramePr>
        <p:xfrm>
          <a:off x="360003" y="2427734"/>
          <a:ext cx="8028421" cy="228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8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Missions de l’AMO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Accompagnement technique :</a:t>
                      </a:r>
                      <a:r>
                        <a:rPr lang="fr-FR" sz="1200" b="1" baseline="0" dirty="0"/>
                        <a:t>       </a:t>
                      </a:r>
                    </a:p>
                    <a:p>
                      <a:r>
                        <a:rPr lang="fr-FR" sz="1200" baseline="0" dirty="0"/>
                        <a:t>- E</a:t>
                      </a:r>
                      <a:r>
                        <a:rPr lang="fr-FR" sz="1200" dirty="0"/>
                        <a:t>laboration d’un programme de travaux en lien avec la MOE, </a:t>
                      </a:r>
                    </a:p>
                    <a:p>
                      <a:r>
                        <a:rPr lang="fr-FR" sz="1200" dirty="0"/>
                        <a:t>-</a:t>
                      </a:r>
                      <a:r>
                        <a:rPr lang="fr-FR" sz="1200" baseline="0" dirty="0"/>
                        <a:t> Suivi des travaux en appui du syndic,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Accompagnement des copropriétaires :</a:t>
                      </a:r>
                    </a:p>
                    <a:p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Repérage des copropriétaires pouvant être éligibles à des aides individuelles locales </a:t>
                      </a:r>
                      <a:b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Montage des dossiers d’aides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Accompagnement financier 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dirty="0"/>
                        <a:t>- Montage du dossier</a:t>
                      </a:r>
                      <a:r>
                        <a:rPr lang="fr-FR" sz="1200" baseline="0" dirty="0"/>
                        <a:t> de subvention MPR ainsi que les demandes d’acomptes et paiement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baseline="0" dirty="0"/>
                        <a:t>- Montage du plan de financement global (Eco-PTZ collectif, pré-financement, etc.)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236296" y="267494"/>
            <a:ext cx="1547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3. Le financement de l’AMO et des travaux des copropriétés MPR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901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Le financement de l’AMO de MPR Copropriétés </a:t>
            </a:r>
            <a:br>
              <a:rPr lang="fr-FR" sz="2400" dirty="0"/>
            </a:br>
            <a:r>
              <a:rPr lang="fr-FR" sz="2400" dirty="0"/>
              <a:t>et MPR copropriétés fragiles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7B3C78D-4E41-43D2-9DC3-19BE3747F07E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59998" y="149163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endParaRPr lang="fr-FR" dirty="0"/>
          </a:p>
        </p:txBody>
      </p:sp>
      <p:graphicFrame>
        <p:nvGraphicFramePr>
          <p:cNvPr id="16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926164"/>
              </p:ext>
            </p:extLst>
          </p:nvPr>
        </p:nvGraphicFramePr>
        <p:xfrm>
          <a:off x="1259632" y="1995686"/>
          <a:ext cx="6192688" cy="1296144"/>
        </p:xfrm>
        <a:graphic>
          <a:graphicData uri="http://schemas.openxmlformats.org/drawingml/2006/table">
            <a:tbl>
              <a:tblPr/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9">
                <a:tc>
                  <a:txBody>
                    <a:bodyPr/>
                    <a:lstStyle>
                      <a:lvl1pPr defTabSz="900113" eaLnBrk="0" hangingPunct="0">
                        <a:lnSpc>
                          <a:spcPct val="97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900">
                          <a:solidFill>
                            <a:srgbClr val="E00747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49263" defTabSz="900113" eaLnBrk="0" hangingPunct="0">
                        <a:lnSpc>
                          <a:spcPct val="97000"/>
                        </a:lnSpc>
                        <a:spcBef>
                          <a:spcPts val="538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00113" defTabSz="900113" eaLnBrk="0" hangingPunct="0">
                        <a:lnSpc>
                          <a:spcPct val="97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5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49375" defTabSz="900113" eaLnBrk="0" hangingPunct="0">
                        <a:lnSpc>
                          <a:spcPct val="97000"/>
                        </a:lnSpc>
                        <a:spcBef>
                          <a:spcPts val="45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400">
                          <a:solidFill>
                            <a:srgbClr val="3F6075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00225" defTabSz="900113" eaLnBrk="0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574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146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1718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290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Plafond des dépenses </a:t>
                      </a: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subventionnables</a:t>
                      </a:r>
                      <a:endParaRPr kumimoji="0" lang="fr-FR" alt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Arial Unicode MS" pitchFamily="34" charset="-128"/>
                        <a:cs typeface="DejaVu Sans" pitchFamily="34" charset="0"/>
                      </a:endParaRPr>
                    </a:p>
                  </a:txBody>
                  <a:tcPr marL="85129" marR="85129" marT="42579" marB="425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900113" eaLnBrk="0" hangingPunct="0">
                        <a:lnSpc>
                          <a:spcPct val="97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900">
                          <a:solidFill>
                            <a:srgbClr val="E00747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49263" defTabSz="900113" eaLnBrk="0" hangingPunct="0">
                        <a:lnSpc>
                          <a:spcPct val="97000"/>
                        </a:lnSpc>
                        <a:spcBef>
                          <a:spcPts val="538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00113" defTabSz="900113" eaLnBrk="0" hangingPunct="0">
                        <a:lnSpc>
                          <a:spcPct val="97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5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49375" defTabSz="900113" eaLnBrk="0" hangingPunct="0">
                        <a:lnSpc>
                          <a:spcPct val="97000"/>
                        </a:lnSpc>
                        <a:spcBef>
                          <a:spcPts val="45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400">
                          <a:solidFill>
                            <a:srgbClr val="3F6075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00225" defTabSz="900113" eaLnBrk="0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574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146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1718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290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Taux maximal</a:t>
                      </a:r>
                    </a:p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de la subvention</a:t>
                      </a:r>
                    </a:p>
                  </a:txBody>
                  <a:tcPr marL="85129" marR="85129" marT="42579" marB="425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266">
                <a:tc>
                  <a:txBody>
                    <a:bodyPr/>
                    <a:lstStyle>
                      <a:lvl1pPr defTabSz="900113" eaLnBrk="0" hangingPunct="0">
                        <a:lnSpc>
                          <a:spcPct val="97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900">
                          <a:solidFill>
                            <a:srgbClr val="E00747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49263" defTabSz="900113" eaLnBrk="0" hangingPunct="0">
                        <a:lnSpc>
                          <a:spcPct val="97000"/>
                        </a:lnSpc>
                        <a:spcBef>
                          <a:spcPts val="538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00113" defTabSz="900113" eaLnBrk="0" hangingPunct="0">
                        <a:lnSpc>
                          <a:spcPct val="97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5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49375" defTabSz="900113" eaLnBrk="0" hangingPunct="0">
                        <a:lnSpc>
                          <a:spcPct val="97000"/>
                        </a:lnSpc>
                        <a:spcBef>
                          <a:spcPts val="45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400">
                          <a:solidFill>
                            <a:srgbClr val="3F6075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00225" defTabSz="900113" eaLnBrk="0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574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146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1718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290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600 € HT</a:t>
                      </a:r>
                    </a:p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par lot d’habitation principale</a:t>
                      </a:r>
                    </a:p>
                  </a:txBody>
                  <a:tcPr marL="85129" marR="85129" marT="42579" marB="425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>
                      <a:lvl1pPr defTabSz="900113" eaLnBrk="0" hangingPunct="0">
                        <a:lnSpc>
                          <a:spcPct val="97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900">
                          <a:solidFill>
                            <a:srgbClr val="E00747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49263" defTabSz="900113" eaLnBrk="0" hangingPunct="0">
                        <a:lnSpc>
                          <a:spcPct val="97000"/>
                        </a:lnSpc>
                        <a:spcBef>
                          <a:spcPts val="538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00113" defTabSz="900113" eaLnBrk="0" hangingPunct="0">
                        <a:lnSpc>
                          <a:spcPct val="97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5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49375" defTabSz="900113" eaLnBrk="0" hangingPunct="0">
                        <a:lnSpc>
                          <a:spcPct val="97000"/>
                        </a:lnSpc>
                        <a:spcBef>
                          <a:spcPts val="45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400">
                          <a:solidFill>
                            <a:srgbClr val="3F6075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00225" defTabSz="900113" eaLnBrk="0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574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146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1718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29025" indent="1588" defTabSz="900113" eaLnBrk="0" fontAlgn="base" hangingPunct="0">
                        <a:lnSpc>
                          <a:spcPct val="97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1200">
                          <a:solidFill>
                            <a:srgbClr val="000000"/>
                          </a:solidFill>
                          <a:latin typeface="Arial Narrow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001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30% comprenant un forfait plancher de 900€ </a:t>
                      </a: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 Unicode MS" pitchFamily="34" charset="-128"/>
                          <a:cs typeface="DejaVu Sans" pitchFamily="34" charset="0"/>
                        </a:rPr>
                        <a:t>par copropriété</a:t>
                      </a:r>
                    </a:p>
                  </a:txBody>
                  <a:tcPr marL="85129" marR="85129" marT="42579" marB="4257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641900" y="3608461"/>
            <a:ext cx="7674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Pour les copropriétés en difficulté, l’AMO est incluse dans le cadre des dispositifs programmés</a:t>
            </a:r>
            <a:r>
              <a:rPr lang="fr-FR" sz="1050" dirty="0"/>
              <a:t>.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236296" y="267494"/>
            <a:ext cx="1547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3. Le financement de l’AMO et des travaux des copropriétés MPR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312000" y="180000"/>
            <a:ext cx="5472000" cy="360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67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52456" y="771550"/>
            <a:ext cx="8424000" cy="720000"/>
          </a:xfrm>
        </p:spPr>
        <p:txBody>
          <a:bodyPr/>
          <a:lstStyle/>
          <a:p>
            <a:r>
              <a:rPr lang="fr-FR" sz="2400" dirty="0"/>
              <a:t>Le régime d’aide MPR Copropriétés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A2A3A37-5BF3-4F21-AC7B-B108D83695E0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19074" y="1347614"/>
            <a:ext cx="8424000" cy="36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Définition des travaux d’amélioration des performances énergétiques :</a:t>
            </a:r>
          </a:p>
          <a:p>
            <a:pPr marL="423450" lvl="1" indent="-171450"/>
            <a:r>
              <a:rPr lang="fr-FR" sz="1200" dirty="0"/>
              <a:t>Constituer un projet de rénovation énergétique global,</a:t>
            </a:r>
          </a:p>
          <a:p>
            <a:pPr marL="423450" lvl="1" indent="-171450"/>
            <a:r>
              <a:rPr lang="fr-FR" sz="1200" dirty="0"/>
              <a:t>Permettre un gain énergétique d’au moins 35%,</a:t>
            </a:r>
          </a:p>
          <a:p>
            <a:pPr marL="423450" lvl="1" indent="-171450"/>
            <a:r>
              <a:rPr lang="fr-FR" sz="1200" dirty="0"/>
              <a:t>Porter sur les parties communes et les équipement communs de la copropriété, </a:t>
            </a:r>
          </a:p>
          <a:p>
            <a:pPr marL="423450" lvl="1" indent="-171450"/>
            <a:r>
              <a:rPr lang="fr-FR" sz="1200" dirty="0"/>
              <a:t>Porter, le cas échéant, sur les travaux d’intérêt collectif sur les parties privatives,</a:t>
            </a:r>
          </a:p>
          <a:p>
            <a:pPr marL="423450" lvl="1" indent="-171450"/>
            <a:r>
              <a:rPr lang="fr-FR" sz="1200" dirty="0"/>
              <a:t>Figurer sur la liste des travaux recevables aux aides de l’Anah.</a:t>
            </a:r>
          </a:p>
          <a:p>
            <a:pPr lvl="1" indent="0">
              <a:buNone/>
            </a:pPr>
            <a:endParaRPr lang="fr-FR" sz="1200" dirty="0"/>
          </a:p>
          <a:p>
            <a:pPr lvl="1" indent="0">
              <a:buNone/>
            </a:pPr>
            <a:r>
              <a:rPr lang="fr-FR" sz="1200" dirty="0"/>
              <a:t>Le financement prend en compte les dépenses de maîtrise d’œuvre, SPS et bureau de contrôle.</a:t>
            </a:r>
          </a:p>
          <a:p>
            <a:endParaRPr lang="fr-FR" sz="1100" dirty="0"/>
          </a:p>
          <a:p>
            <a:pPr lvl="1" indent="0">
              <a:buNone/>
            </a:pPr>
            <a:endParaRPr lang="fr-FR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236296" y="267494"/>
            <a:ext cx="1547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3. Le financement de l’AMO et des travaux des copropriétés MPR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312000" y="180000"/>
            <a:ext cx="5472000" cy="360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46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52456" y="771550"/>
            <a:ext cx="8424000" cy="720000"/>
          </a:xfrm>
        </p:spPr>
        <p:txBody>
          <a:bodyPr/>
          <a:lstStyle/>
          <a:p>
            <a:r>
              <a:rPr lang="fr-FR" sz="2400" dirty="0"/>
              <a:t>Le régime d’aide MPR Copropriétés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A2A3A37-5BF3-4F21-AC7B-B108D83695E0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19074" y="1347614"/>
            <a:ext cx="8424000" cy="36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/>
              <a:t>Deux aides à la pierre socles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Le financement d’une aide aux travaux proportionnelle au montant des travaux,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Le financement d’une assistance à maîtrise d’ouvrage.</a:t>
            </a:r>
          </a:p>
          <a:p>
            <a:endParaRPr lang="fr-FR" sz="1200" dirty="0"/>
          </a:p>
          <a:p>
            <a:pPr marL="171450" indent="-171450"/>
            <a:r>
              <a:rPr lang="fr-FR" sz="1200" b="1" dirty="0"/>
              <a:t>Des primes complémentaires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Un bonus « Sortie de passoire » pour les copropriétés sortant après travaux des étiquettes F et G,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Un bonus « Bâtiment Basse Consommation » pour récompenser l’atteinte de l’étiquette B ou 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Une prime « copropriété fragile» pour les copropriétés fragiles et en difficulté de l’Anah sous réserve que l’Anah valorise les CEE générés,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Une prime individuelle pour les propriétaires occupants modestes et très modestes.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L’instruction des dossiers est réalisée par les services de l’Etat ou les collectivités délégataires des aides à la pierre. 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236296" y="267494"/>
            <a:ext cx="1547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3. Le financement de l’AMO et des travaux des copropriétés MPR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312000" y="180000"/>
            <a:ext cx="5472000" cy="360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373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23528" y="574777"/>
            <a:ext cx="8424000" cy="720000"/>
          </a:xfrm>
        </p:spPr>
        <p:txBody>
          <a:bodyPr/>
          <a:lstStyle/>
          <a:p>
            <a:r>
              <a:rPr lang="fr-FR" sz="1800" dirty="0"/>
              <a:t>Le fonctionnement de MPR Copropriétés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z="1000" smtClean="0"/>
              <a:pPr/>
              <a:t>17</a:t>
            </a:fld>
            <a:endParaRPr lang="fr-FR" sz="1000" dirty="0"/>
          </a:p>
        </p:txBody>
      </p:sp>
      <p:grpSp>
        <p:nvGrpSpPr>
          <p:cNvPr id="8" name="Groupe 7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9" name="Rectangle 8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pic>
          <p:nvPicPr>
            <p:cNvPr id="13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23528" y="1262278"/>
            <a:ext cx="3672408" cy="3781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Aide socle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(plafond des travaux : 15 000 € x le nombre de logements)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4067944" y="1257515"/>
            <a:ext cx="4699603" cy="378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25 % du montant des travaux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(avec un maximum de 3 750 € x le nombre de logements)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23528" y="1712416"/>
            <a:ext cx="3672408" cy="455613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Financement de l’accompagnement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(prestation plafonnée à 600 € x le nombre de logements)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4067944" y="1707654"/>
            <a:ext cx="4699603" cy="460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30 % du montant de la prestation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(un maximum de 180 € x le nombre de logements 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un minimum de 900 € d’aide par copropriété)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818962" y="2246785"/>
            <a:ext cx="3176974" cy="376252"/>
          </a:xfrm>
          <a:prstGeom prst="rect">
            <a:avLst/>
          </a:prstGeom>
          <a:solidFill>
            <a:srgbClr val="00FEBB"/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Bonus sortie de passoire énergétique 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(sous condition de sortie des étiquettes énergie F et G)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4067944" y="2243609"/>
            <a:ext cx="4699603" cy="378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500 € x le nombre de logements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18962" y="2696088"/>
            <a:ext cx="3176974" cy="381306"/>
          </a:xfrm>
          <a:prstGeom prst="rect">
            <a:avLst/>
          </a:prstGeom>
          <a:solidFill>
            <a:srgbClr val="00FEBB"/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Bonus bâtiment basse consommation 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(pour récompenser l’atteinte de l’étiquette énergie B ou A)</a:t>
            </a:r>
          </a:p>
        </p:txBody>
      </p:sp>
      <p:sp>
        <p:nvSpPr>
          <p:cNvPr id="21" name="TextBox 18"/>
          <p:cNvSpPr txBox="1"/>
          <p:nvPr/>
        </p:nvSpPr>
        <p:spPr>
          <a:xfrm>
            <a:off x="4067944" y="2694501"/>
            <a:ext cx="4699603" cy="381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500 € x le nombre de logements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818962" y="3160994"/>
            <a:ext cx="3183323" cy="455612"/>
          </a:xfrm>
          <a:prstGeom prst="rect">
            <a:avLst/>
          </a:prstGeom>
          <a:solidFill>
            <a:srgbClr val="D2EA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POUR LES COPROPRIÉTÉS FRAGILES OU EN DIFFICULTES 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Abondement par l’</a:t>
            </a:r>
            <a:r>
              <a:rPr lang="fr-FR" altLang="fr-FR" dirty="0" err="1">
                <a:latin typeface="Calibri" pitchFamily="34" charset="0"/>
                <a:cs typeface="Calibri" pitchFamily="34" charset="0"/>
              </a:rPr>
              <a:t>Anah</a:t>
            </a:r>
            <a:r>
              <a:rPr lang="fr-FR" altLang="fr-FR" dirty="0">
                <a:latin typeface="Calibri" pitchFamily="34" charset="0"/>
                <a:cs typeface="Calibri" pitchFamily="34" charset="0"/>
              </a:rPr>
              <a:t> </a:t>
            </a:r>
            <a:br>
              <a:rPr lang="fr-FR" altLang="fr-FR" dirty="0">
                <a:latin typeface="Calibri" pitchFamily="34" charset="0"/>
                <a:cs typeface="Calibri" pitchFamily="34" charset="0"/>
              </a:rPr>
            </a:br>
            <a:r>
              <a:rPr lang="fr-FR" altLang="fr-FR" dirty="0">
                <a:latin typeface="Calibri" pitchFamily="34" charset="0"/>
                <a:cs typeface="Calibri" pitchFamily="34" charset="0"/>
              </a:rPr>
              <a:t>(non cumulable avec les CEE)</a:t>
            </a:r>
          </a:p>
        </p:txBody>
      </p:sp>
      <p:sp>
        <p:nvSpPr>
          <p:cNvPr id="23" name="TextBox 20"/>
          <p:cNvSpPr txBox="1"/>
          <p:nvPr/>
        </p:nvSpPr>
        <p:spPr>
          <a:xfrm>
            <a:off x="4067944" y="3158447"/>
            <a:ext cx="4699603" cy="454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3 000 € x le nombre de logements si la copropriété : présente un taux d’impayés supérieur à 8 % ou est située dans un quartier en renouvellement urbain (NPNRU)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818962" y="3711014"/>
            <a:ext cx="3183323" cy="455612"/>
          </a:xfrm>
          <a:prstGeom prst="rect">
            <a:avLst/>
          </a:prstGeom>
          <a:solidFill>
            <a:srgbClr val="D2EA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POUR LES AUTRES COPROPRIÉTÉS </a:t>
            </a:r>
          </a:p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dirty="0">
                <a:latin typeface="Calibri" pitchFamily="34" charset="0"/>
                <a:cs typeface="Calibri" pitchFamily="34" charset="0"/>
              </a:rPr>
              <a:t>Aide complémentaire CEE</a:t>
            </a:r>
          </a:p>
        </p:txBody>
      </p:sp>
      <p:sp>
        <p:nvSpPr>
          <p:cNvPr id="25" name="TextBox 22"/>
          <p:cNvSpPr txBox="1"/>
          <p:nvPr/>
        </p:nvSpPr>
        <p:spPr>
          <a:xfrm>
            <a:off x="4093192" y="3711014"/>
            <a:ext cx="4701590" cy="455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Cumul possible avec les CEE qui dépendent des économies d’énergie réalisées et sont en moyenne de l’ordre de  2 000 € x le nombre de logements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329878" y="955890"/>
            <a:ext cx="3672408" cy="21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MaPrimeRénov</a:t>
            </a:r>
            <a:r>
              <a:rPr lang="fr-FR" alt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’ copropriétés </a:t>
            </a: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4074294" y="951127"/>
            <a:ext cx="4699603" cy="21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Financement pour la copropriété</a:t>
            </a:r>
          </a:p>
        </p:txBody>
      </p:sp>
      <p:sp>
        <p:nvSpPr>
          <p:cNvPr id="28" name="Croix 1"/>
          <p:cNvSpPr/>
          <p:nvPr/>
        </p:nvSpPr>
        <p:spPr>
          <a:xfrm>
            <a:off x="323528" y="2519557"/>
            <a:ext cx="322262" cy="307975"/>
          </a:xfrm>
          <a:prstGeom prst="plus">
            <a:avLst>
              <a:gd name="adj" fmla="val 39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00"/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825312" y="4255112"/>
            <a:ext cx="3176973" cy="455612"/>
          </a:xfrm>
          <a:prstGeom prst="rect">
            <a:avLst/>
          </a:prstGeom>
          <a:solidFill>
            <a:srgbClr val="D2EA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latin typeface="Calibri" pitchFamily="34" charset="0"/>
                <a:cs typeface="Calibri" pitchFamily="34" charset="0"/>
              </a:rPr>
              <a:t>POUR LES COPROPRIÉTAIRES SOUS PLAFOND DE RESSOURCE ANAH </a:t>
            </a:r>
            <a:r>
              <a:rPr lang="fr-CA" altLang="fr-FR" dirty="0">
                <a:latin typeface="Calibri" pitchFamily="34" charset="0"/>
                <a:cs typeface="Calibri" pitchFamily="34" charset="0"/>
              </a:rPr>
              <a:t>Prime individuelle</a:t>
            </a:r>
            <a:endParaRPr lang="fr-FR" alt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4099542" y="4255112"/>
            <a:ext cx="4701590" cy="455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Prime individuelle de 1 500 € ou 750 € respectivement pour les ménages aux ressources très modestes ou modestes. </a:t>
            </a:r>
            <a:r>
              <a:rPr lang="fr-CA" sz="1000" dirty="0">
                <a:latin typeface="Calibri" panose="020F0502020204030204" pitchFamily="34" charset="0"/>
                <a:cs typeface="Calibri" panose="020F0502020204030204" pitchFamily="34" charset="0"/>
              </a:rPr>
              <a:t>La prime est demandée par un mandataire commun (le syndicat de copropriétaires), qui la reverse aux ménages concernés, </a:t>
            </a: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space réservé de la date 3"/>
          <p:cNvSpPr>
            <a:spLocks noGrp="1"/>
          </p:cNvSpPr>
          <p:nvPr>
            <p:ph type="dt" sz="half" idx="4294967295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fld id="{815C1ECB-7E5E-499C-BB5B-FE4E495EDADB}" type="datetime1">
              <a:rPr lang="fr-FR" sz="1000" cap="all"/>
              <a:pPr algn="r"/>
              <a:t>25/06/2021</a:t>
            </a:fld>
            <a:endParaRPr lang="fr-FR" sz="1000" cap="all" dirty="0"/>
          </a:p>
        </p:txBody>
      </p:sp>
      <p:sp>
        <p:nvSpPr>
          <p:cNvPr id="32" name="Espace réservé du pied de page 4"/>
          <p:cNvSpPr>
            <a:spLocks noGrp="1"/>
          </p:cNvSpPr>
          <p:nvPr>
            <p:ph type="ftr" sz="quarter" idx="4294967295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sz="1000" dirty="0"/>
              <a:t>Directions des Stratégies et des Relations Territoriales / </a:t>
            </a:r>
            <a:r>
              <a:rPr lang="fr-CA" sz="1000" dirty="0"/>
              <a:t>de l'Expertise et des Politiques Publiques</a:t>
            </a:r>
            <a:endParaRPr lang="fr-FR" sz="1000" dirty="0"/>
          </a:p>
        </p:txBody>
      </p:sp>
      <p:sp>
        <p:nvSpPr>
          <p:cNvPr id="33" name="Croix 1"/>
          <p:cNvSpPr/>
          <p:nvPr/>
        </p:nvSpPr>
        <p:spPr>
          <a:xfrm>
            <a:off x="329878" y="3784832"/>
            <a:ext cx="322262" cy="307975"/>
          </a:xfrm>
          <a:prstGeom prst="plus">
            <a:avLst>
              <a:gd name="adj" fmla="val 39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1904580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51520" y="2283798"/>
            <a:ext cx="8424000" cy="720000"/>
          </a:xfrm>
        </p:spPr>
        <p:txBody>
          <a:bodyPr/>
          <a:lstStyle/>
          <a:p>
            <a:pPr algn="ctr"/>
            <a:r>
              <a:rPr lang="fr-FR" sz="2400" dirty="0"/>
              <a:t>MERCI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CC8373D-7180-4156-A82F-354C7DF70DDC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59998" y="149163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22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611560" y="1893600"/>
            <a:ext cx="7488832" cy="2530800"/>
          </a:xfrm>
        </p:spPr>
        <p:txBody>
          <a:bodyPr/>
          <a:lstStyle/>
          <a:p>
            <a:pPr marL="180000" lvl="1" indent="0">
              <a:buNone/>
            </a:pPr>
            <a:r>
              <a:rPr lang="fr-FR" sz="1800" dirty="0"/>
              <a:t>1. Contexte et enjeux</a:t>
            </a:r>
          </a:p>
          <a:p>
            <a:pPr marL="180000" lvl="1" indent="0">
              <a:buNone/>
            </a:pPr>
            <a:r>
              <a:rPr lang="fr-FR" sz="1800" dirty="0"/>
              <a:t>2. Définition et éligibilité </a:t>
            </a:r>
          </a:p>
          <a:p>
            <a:pPr marL="180000" lvl="1" indent="0">
              <a:buNone/>
            </a:pPr>
            <a:r>
              <a:rPr lang="fr-FR" sz="1800" dirty="0"/>
              <a:t>3. Le financement de  l’assistance à maitrise d’ouvrage et des travaux de copropriétés</a:t>
            </a: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8DED43F-B784-4ADC-B8DE-5C16CD1892C2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2" name="Rectangle 11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85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 charges de copropriété qui ne sont pas près de baisser - Magazine  M6Météo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b="7160"/>
          <a:stretch/>
        </p:blipFill>
        <p:spPr bwMode="auto">
          <a:xfrm>
            <a:off x="0" y="744278"/>
            <a:ext cx="9144000" cy="39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59219"/>
            <a:ext cx="9144000" cy="407161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br>
              <a:rPr lang="fr-FR" dirty="0"/>
            </a:br>
            <a:r>
              <a:rPr lang="fr-FR" dirty="0"/>
              <a:t>	1. Contexte et enjeux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CDB0FC5-3B6A-4BF6-AC85-5528BDB5123B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8" name="Rectangle 7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  Direction des stratégies et des relations territoriales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56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24464" y="915566"/>
            <a:ext cx="8424000" cy="720000"/>
          </a:xfrm>
        </p:spPr>
        <p:txBody>
          <a:bodyPr/>
          <a:lstStyle/>
          <a:p>
            <a:pPr marL="171450" indent="-171450"/>
            <a:r>
              <a:rPr lang="fr-FR" sz="2400" dirty="0"/>
              <a:t>Chiffres clés de la situation des copropriétés en France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indent="0">
              <a:buNone/>
            </a:pPr>
            <a:r>
              <a:rPr lang="fr-FR" b="0" dirty="0"/>
              <a:t>1. Contexte et enjeux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5237B39-1B54-4EBE-8DC8-79FE93D49D6D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51614" y="1347614"/>
            <a:ext cx="8424000" cy="36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endParaRPr lang="fr-FR" dirty="0"/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740 000 copropriétés soit 9,7 millions de logements représentant 26% du parc résidentiel national,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100" dirty="0"/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180 000 copropriétés soit 2,3 millions de logements potentiellement fragiles ou en difficulté soit près de 23% du parc en copropriété,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100" dirty="0"/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81 400 copropriétés soit 1 million de logements sont en « passoire énergétique » (étiquette F et G) soit près de 11% du parc en copropriété,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100" dirty="0"/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480 000 copropriétés immatriculées au registre national des copropriétés, 10,9 millions de lots principaux d’habitation.</a:t>
            </a:r>
          </a:p>
          <a:p>
            <a:pPr lvl="1" indent="0">
              <a:spcBef>
                <a:spcPts val="300"/>
              </a:spcBef>
              <a:spcAft>
                <a:spcPts val="300"/>
              </a:spcAft>
              <a:buNone/>
            </a:pPr>
            <a:endParaRPr lang="fr-FR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Contexte : Extension du programme Habiter Mieux pour favoriser la rénovation énergétique des copropriétés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lvl="1" indent="0">
              <a:buNone/>
            </a:pPr>
            <a:r>
              <a:rPr lang="fr-FR" dirty="0"/>
              <a:t>1.Contexte et enjeux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1E8D42-DE74-4205-9192-0DF824423789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95536" y="1707654"/>
            <a:ext cx="8424000" cy="2613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/>
              <a:t>Le Programme Habiter Mieux copropriétés (créé fin 2017) :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Soutien aux copropriétés fragiles et en difficulté pour améliorer la performance énergétique des logements,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Bons résultats avec plus de 13 000 logements rénovés depuis 2018,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Assistance à maîtrise d’ouvrage (AMO) : outil essentiel d’aide à la décision.</a:t>
            </a:r>
          </a:p>
          <a:p>
            <a:pPr marL="171450" indent="-171450"/>
            <a:endParaRPr lang="fr-FR" sz="1100" dirty="0"/>
          </a:p>
          <a:p>
            <a:pPr marL="171450" indent="-171450"/>
            <a:r>
              <a:rPr lang="fr-FR" sz="1100" b="1" dirty="0"/>
              <a:t>L’impact et les objectifs de la convention citoyenne et de la loi Energie Climat :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Accélérer et amplifier la dynamique de la rénovation énergétique,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Sortir l’ensemble des copropriétés du territoire national des étiquettes F et G d’ici 2028,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Soutenir les projets de rénovation globale permettant une étiquette énergétique A ou B après travaux,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Bénéficier d’une aide socle, massive et visible pour faire face à la complexité de décision en copropriété.</a:t>
            </a:r>
          </a:p>
          <a:p>
            <a:pPr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fr-FR" altLang="fr-FR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fr-FR" altLang="fr-FR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Création du dispositif </a:t>
            </a:r>
            <a:r>
              <a:rPr lang="fr-FR" altLang="fr-FR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MaPrimeRénov</a:t>
            </a:r>
            <a:r>
              <a:rPr lang="fr-FR" altLang="fr-FR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 Copropriétés destiné </a:t>
            </a:r>
            <a:r>
              <a:rPr lang="fr-FR" altLang="fr-FR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à tous</a:t>
            </a:r>
            <a:r>
              <a:rPr lang="fr-FR" altLang="fr-FR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les syndicats des copropriétaires</a:t>
            </a:r>
            <a:endParaRPr lang="fr-FR" sz="1100" dirty="0"/>
          </a:p>
          <a:p>
            <a:pPr marL="423450" lvl="1" indent="-171450"/>
            <a:endParaRPr lang="fr-FR" sz="1100" dirty="0"/>
          </a:p>
          <a:p>
            <a:pPr marL="423450" lvl="1" indent="-171450"/>
            <a:endParaRPr lang="fr-FR" sz="1100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6" y="4321208"/>
            <a:ext cx="6794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11188" y="4802188"/>
            <a:ext cx="5903912" cy="358775"/>
          </a:xfrm>
        </p:spPr>
        <p:txBody>
          <a:bodyPr/>
          <a:lstStyle/>
          <a:p>
            <a:r>
              <a:rPr lang="fr-CA" dirty="0"/>
              <a:t>Direction de l’Expertise et des politiques publiques/ Direction des stratégies et des relations territoriales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605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24464" y="915566"/>
            <a:ext cx="8424000" cy="720000"/>
          </a:xfrm>
        </p:spPr>
        <p:txBody>
          <a:bodyPr/>
          <a:lstStyle/>
          <a:p>
            <a:r>
              <a:rPr lang="fr-FR" sz="2400" dirty="0"/>
              <a:t>Enjeux de MPR Copropriétés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indent="0">
              <a:buNone/>
            </a:pPr>
            <a:r>
              <a:rPr lang="fr-FR" b="0" dirty="0"/>
              <a:t>1. Contexte et enjeux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5237B39-1B54-4EBE-8DC8-79FE93D49D6D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351614" y="1419622"/>
            <a:ext cx="8424000" cy="36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/>
              <a:t>Les objectifs de MPR copropriétés sont :</a:t>
            </a:r>
          </a:p>
          <a:p>
            <a:pPr marL="0" lvl="1"/>
            <a:r>
              <a:rPr lang="fr-FR" sz="1200" dirty="0"/>
              <a:t>Favoriser la rénovation énergétique des logements collectifs dans les quartiers anciens ou les quartiers d’habitat collectif périphériques,</a:t>
            </a:r>
          </a:p>
          <a:p>
            <a:pPr marL="0" lvl="1"/>
            <a:r>
              <a:rPr lang="fr-FR" sz="1200" dirty="0"/>
              <a:t>Lutter contre la précarité énergétique dans l’habitat collectif et le risque notable de déqualification,</a:t>
            </a:r>
          </a:p>
          <a:p>
            <a:pPr marL="0" lvl="1"/>
            <a:r>
              <a:rPr lang="fr-FR" sz="1200" dirty="0"/>
              <a:t>Renforcer le soutien de l’Anah aux copropriétés fragiles et en difficulté (modalités d’aides adaptées),</a:t>
            </a:r>
          </a:p>
          <a:p>
            <a:pPr marL="0" lvl="1"/>
            <a:r>
              <a:rPr lang="fr-FR" sz="1200" dirty="0"/>
              <a:t>Compléter les outils à disposition des collectivités pour l’accompagnement des copropriétés.</a:t>
            </a:r>
          </a:p>
          <a:p>
            <a:pPr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objectif de rénovation de 110 000 logements entre 2021 et 2022 avec MPR Copropriétés</a:t>
            </a:r>
          </a:p>
          <a:p>
            <a:pPr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budget de 136 M€ </a:t>
            </a:r>
          </a:p>
          <a:p>
            <a:pPr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objectif de 28 000 logements en 2021</a:t>
            </a:r>
          </a:p>
          <a:p>
            <a:pPr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b="1" dirty="0"/>
              <a:t>Fin du </a:t>
            </a:r>
            <a:r>
              <a:rPr lang="fr-CA" altLang="fr-FR" sz="1200" b="1" dirty="0"/>
              <a:t>financement par le plan de relance en 2022.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94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95536" y="574777"/>
            <a:ext cx="8424000" cy="720000"/>
          </a:xfrm>
        </p:spPr>
        <p:txBody>
          <a:bodyPr/>
          <a:lstStyle/>
          <a:p>
            <a:r>
              <a:rPr lang="fr-FR" sz="2400" dirty="0"/>
              <a:t>Cadre juridique du dispositif MPR Copropriétés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Ma Prime Rénov’ copropriétés</a:t>
            </a:r>
          </a:p>
          <a:p>
            <a:pPr marL="0" lvl="1" indent="0">
              <a:buNone/>
            </a:pPr>
            <a:r>
              <a:rPr lang="fr-FR" dirty="0"/>
              <a:t>1. Contexte et enjeux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1E8D42-DE74-4205-9192-0DF824423789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13" name="Rectangle 12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contenu 11"/>
          <p:cNvSpPr txBox="1">
            <a:spLocks/>
          </p:cNvSpPr>
          <p:nvPr/>
        </p:nvSpPr>
        <p:spPr bwMode="gray">
          <a:xfrm>
            <a:off x="436166" y="1059582"/>
            <a:ext cx="8424000" cy="37444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/>
              <a:t>Loi n°2019-1147 du 8 novembre 2019 relative à l’énergie et au climat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Objectif de sortir l’ensemble des copropriétés du territoire national des étiquettes F et G d’ici 2028,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Objectif de soutenir les projets de rénovation globale permettant une étiquette énergétique de A ou B après travaux</a:t>
            </a:r>
          </a:p>
          <a:p>
            <a:pPr marL="171450" indent="-171450"/>
            <a:endParaRPr lang="fr-FR" sz="1100" b="1" dirty="0"/>
          </a:p>
          <a:p>
            <a:pPr marL="171450" indent="-171450"/>
            <a:r>
              <a:rPr lang="fr-FR" sz="1100" b="1" dirty="0"/>
              <a:t>Décret n°2020-1750 du 28 décembre 2020 relatif au régime d’aides de l’Agence nationale de l’habitat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Élargissement du champ des bénéficiaires des aides à tous les syndicats des copropriétaires pour des travaux d'amélioration des performances énergétiques (article R.321-12 8° I du code de la construction et de l’habitation) 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100" b="0" i="0" dirty="0">
              <a:solidFill>
                <a:srgbClr val="3C3C3C"/>
              </a:solidFill>
              <a:effectLst/>
              <a:latin typeface="sourcesanspro"/>
            </a:endParaRPr>
          </a:p>
          <a:p>
            <a:pPr marL="171450" indent="-171450"/>
            <a:r>
              <a:rPr lang="fr-FR" sz="1100" b="1" dirty="0"/>
              <a:t>Délibération du Conseil d’administration de l’Anah n°2020-54 du 2 décembre 2020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Création du nouveau régime d’aide </a:t>
            </a:r>
            <a:r>
              <a:rPr lang="fr-FR" sz="1100" dirty="0" err="1"/>
              <a:t>MaPrimeRénov</a:t>
            </a:r>
            <a:r>
              <a:rPr lang="fr-FR" sz="1100" dirty="0"/>
              <a:t>’ Copropriétés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100" dirty="0"/>
          </a:p>
          <a:p>
            <a:pPr marL="171450" indent="-171450"/>
            <a:r>
              <a:rPr lang="fr-FR" sz="1100" b="1" dirty="0"/>
              <a:t>Instruction de la directrice générale de l’Anah du 15 février 2021 relative à la mise en œuvre de Ma Prime </a:t>
            </a:r>
            <a:r>
              <a:rPr lang="fr-FR" sz="1100" b="1" dirty="0" err="1"/>
              <a:t>Rénov</a:t>
            </a:r>
            <a:r>
              <a:rPr lang="fr-FR" sz="1100" b="1" dirty="0"/>
              <a:t>’ Copropriétés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dirty="0"/>
              <a:t>Modalités de mise en œuvre du nouveau régime d’aide </a:t>
            </a:r>
            <a:r>
              <a:rPr lang="fr-FR" sz="1100" dirty="0" err="1"/>
              <a:t>MaPrimeRénov</a:t>
            </a:r>
            <a:r>
              <a:rPr lang="fr-FR" sz="1100" dirty="0"/>
              <a:t>’ Copropriétés</a:t>
            </a:r>
          </a:p>
          <a:p>
            <a:pPr lvl="1" indent="0">
              <a:spcBef>
                <a:spcPts val="300"/>
              </a:spcBef>
              <a:spcAft>
                <a:spcPts val="300"/>
              </a:spcAft>
              <a:buNone/>
            </a:pPr>
            <a:endParaRPr lang="fr-FR" sz="1100" dirty="0"/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r>
              <a:rPr lang="fr-FR" sz="1100" b="1" dirty="0"/>
              <a:t>Entrée en vigueur du nouveau régime : 1</a:t>
            </a:r>
            <a:r>
              <a:rPr lang="fr-FR" sz="1100" b="1" baseline="30000" dirty="0"/>
              <a:t>er</a:t>
            </a:r>
            <a:r>
              <a:rPr lang="fr-FR" sz="1100" b="1" dirty="0"/>
              <a:t> janvier 2021</a:t>
            </a:r>
          </a:p>
          <a:p>
            <a:pPr marL="423450" lvl="1" indent="-171450">
              <a:spcBef>
                <a:spcPts val="300"/>
              </a:spcBef>
              <a:spcAft>
                <a:spcPts val="300"/>
              </a:spcAft>
            </a:pPr>
            <a:endParaRPr lang="fr-FR" sz="1000" dirty="0"/>
          </a:p>
          <a:p>
            <a:pPr marL="423450" lvl="1" indent="-171450"/>
            <a:endParaRPr lang="fr-FR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11188" y="4802188"/>
            <a:ext cx="5903912" cy="358775"/>
          </a:xfrm>
        </p:spPr>
        <p:txBody>
          <a:bodyPr/>
          <a:lstStyle/>
          <a:p>
            <a:r>
              <a:rPr lang="fr-CA" dirty="0"/>
              <a:t>Direction de l’Expertise et des politiques publiques/ Direction des stratégies et des relations territoriales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20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17869"/>
          <a:stretch/>
        </p:blipFill>
        <p:spPr>
          <a:xfrm>
            <a:off x="0" y="659218"/>
            <a:ext cx="9144000" cy="4034313"/>
          </a:xfrm>
        </p:spPr>
      </p:pic>
      <p:sp>
        <p:nvSpPr>
          <p:cNvPr id="10" name="Rectangle 9"/>
          <p:cNvSpPr/>
          <p:nvPr/>
        </p:nvSpPr>
        <p:spPr>
          <a:xfrm>
            <a:off x="0" y="659219"/>
            <a:ext cx="9144000" cy="407161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EB1DF35-C742-452F-ABAF-134835430399}" type="datetime1">
              <a:rPr lang="fr-FR" cap="all" smtClean="0"/>
              <a:t>25/06/2021</a:t>
            </a:fld>
            <a:endParaRPr lang="fr-FR" cap="all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8" name="Rectangle 7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0000" y="4783500"/>
            <a:ext cx="5904000" cy="360000"/>
          </a:xfrm>
        </p:spPr>
        <p:txBody>
          <a:bodyPr/>
          <a:lstStyle/>
          <a:p>
            <a:r>
              <a:rPr lang="fr-CA" dirty="0"/>
              <a:t>Direction de l’Expertise et des politiques publiques/Direction des stratégies et des relations territoriales</a:t>
            </a:r>
            <a:endParaRPr lang="fr-FR" dirty="0"/>
          </a:p>
        </p:txBody>
      </p:sp>
      <p:sp>
        <p:nvSpPr>
          <p:cNvPr id="13" name="Titre 5"/>
          <p:cNvSpPr txBox="1">
            <a:spLocks/>
          </p:cNvSpPr>
          <p:nvPr/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vert="horz" lIns="0" tIns="0" rIns="0" bIns="360000" rtlCol="0" anchor="ctr" anchorCtr="0">
            <a:no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 sz="32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Font typeface="+mj-lt"/>
              <a:buNone/>
            </a:pPr>
            <a:br>
              <a:rPr lang="fr-FR" dirty="0"/>
            </a:br>
            <a:r>
              <a:rPr lang="fr-FR" dirty="0"/>
              <a:t>	2. Définition et éligibilité</a:t>
            </a:r>
          </a:p>
        </p:txBody>
      </p:sp>
    </p:spTree>
    <p:extLst>
      <p:ext uri="{BB962C8B-B14F-4D97-AF65-F5344CB8AC3E}">
        <p14:creationId xmlns:p14="http://schemas.microsoft.com/office/powerpoint/2010/main" val="353662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41287" y="755984"/>
            <a:ext cx="8424000" cy="519622"/>
          </a:xfrm>
        </p:spPr>
        <p:txBody>
          <a:bodyPr/>
          <a:lstStyle/>
          <a:p>
            <a:r>
              <a:rPr lang="fr-FR" dirty="0"/>
              <a:t>L’éligibilité à </a:t>
            </a:r>
            <a:r>
              <a:rPr lang="fr-FR" dirty="0" err="1"/>
              <a:t>MaPrimeRénov</a:t>
            </a:r>
            <a:r>
              <a:rPr lang="fr-FR" dirty="0"/>
              <a:t>’ Copropriétés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043608" y="156838"/>
            <a:ext cx="864096" cy="417939"/>
            <a:chOff x="1043608" y="156838"/>
            <a:chExt cx="864096" cy="417939"/>
          </a:xfrm>
        </p:grpSpPr>
        <p:sp>
          <p:nvSpPr>
            <p:cNvPr id="9" name="Rectangle 8"/>
            <p:cNvSpPr/>
            <p:nvPr/>
          </p:nvSpPr>
          <p:spPr>
            <a:xfrm>
              <a:off x="1043608" y="156838"/>
              <a:ext cx="864096" cy="417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3" descr="S:\Logos\ANAH\Logo-anah-simple\logo anah Fond blan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2" b="8460"/>
            <a:stretch/>
          </p:blipFill>
          <p:spPr bwMode="auto">
            <a:xfrm>
              <a:off x="1187624" y="156838"/>
              <a:ext cx="576064" cy="41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Google Shape;285;p22"/>
          <p:cNvSpPr txBox="1">
            <a:spLocks noChangeArrowheads="1"/>
          </p:cNvSpPr>
          <p:nvPr/>
        </p:nvSpPr>
        <p:spPr>
          <a:xfrm>
            <a:off x="395536" y="1230228"/>
            <a:ext cx="8424935" cy="9480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69" tIns="34275" rIns="68569" bIns="34275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  <a:defRPr/>
            </a:pPr>
            <a:r>
              <a:rPr lang="fr-FR" altLang="fr-FR" sz="1200" dirty="0"/>
              <a:t>Toutes les copropriétés, sans conditions de revenus de copropriétaires, 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  <a:defRPr/>
            </a:pPr>
            <a:r>
              <a:rPr lang="fr-FR" altLang="fr-FR" sz="1200" dirty="0"/>
              <a:t>Travaux permettant un gain significatif de la performance énergétique de la copropriété (35%),</a:t>
            </a:r>
          </a:p>
          <a:p>
            <a:pPr marL="171450" indent="-171450" fontAlgn="auto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  <a:defRPr/>
            </a:pPr>
            <a:r>
              <a:rPr lang="fr-FR" altLang="fr-FR" sz="1200" dirty="0"/>
              <a:t>Travaux réalisés par des entreprises RGE.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8676" y="2786807"/>
            <a:ext cx="2114550" cy="108108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Copropriété immatriculée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Registre National des Copropriétés (RNC)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56263" y="2804985"/>
            <a:ext cx="2116137" cy="108108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Copropriété avec minimum 75% de lots principaux dédiés à l’habitation principale</a:t>
            </a:r>
            <a:endParaRPr lang="fr-FR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47300" y="2786807"/>
            <a:ext cx="2114550" cy="108108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Bâtiments de la copropriété construits depuis au moins 15 ans</a:t>
            </a:r>
            <a:endParaRPr lang="fr-FR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6" descr="office building Icon 3613678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71027" y="2214102"/>
            <a:ext cx="487943" cy="487943"/>
          </a:xfrm>
          <a:prstGeom prst="rect">
            <a:avLst/>
          </a:prstGeom>
          <a:noFill/>
        </p:spPr>
      </p:pic>
      <p:pic>
        <p:nvPicPr>
          <p:cNvPr id="19" name="Picture 8" descr="Birthday Icon 1059286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43237" y="2223658"/>
            <a:ext cx="420100" cy="420100"/>
          </a:xfrm>
          <a:prstGeom prst="rect">
            <a:avLst/>
          </a:prstGeom>
          <a:noFill/>
        </p:spPr>
      </p:pic>
      <p:pic>
        <p:nvPicPr>
          <p:cNvPr id="20" name="Picture 10" descr="Stamp Icon 630586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22048" y="2178280"/>
            <a:ext cx="487943" cy="487943"/>
          </a:xfrm>
          <a:prstGeom prst="rect">
            <a:avLst/>
          </a:prstGeom>
          <a:noFill/>
        </p:spPr>
      </p:pic>
      <p:pic>
        <p:nvPicPr>
          <p:cNvPr id="21" name="Picture 12" descr="skills Icon 2367913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73183" y="3798117"/>
            <a:ext cx="982995" cy="982995"/>
          </a:xfrm>
          <a:prstGeom prst="rect">
            <a:avLst/>
          </a:prstGeom>
          <a:noFill/>
        </p:spPr>
      </p:pic>
      <p:sp>
        <p:nvSpPr>
          <p:cNvPr id="22" name="ZoneTexte 6"/>
          <p:cNvSpPr txBox="1">
            <a:spLocks noChangeArrowheads="1"/>
          </p:cNvSpPr>
          <p:nvPr/>
        </p:nvSpPr>
        <p:spPr bwMode="auto">
          <a:xfrm>
            <a:off x="1169615" y="3881661"/>
            <a:ext cx="7794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500"/>
              </a:spcAft>
              <a:buFont typeface="Arial" pitchFamily="34" charset="0"/>
              <a:defRPr sz="1000">
                <a:solidFill>
                  <a:schemeClr val="tx1"/>
                </a:solidFill>
                <a:latin typeface="Marianne" pitchFamily="50" charset="0"/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Marianne" pitchFamily="50" charset="0"/>
              </a:defRPr>
            </a:lvl2pPr>
            <a:lvl3pPr marL="11430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Marianne" pitchFamily="50" charset="0"/>
              </a:defRPr>
            </a:lvl3pPr>
            <a:lvl4pPr marL="16002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4pPr>
            <a:lvl5pPr marL="2057400" indent="-22860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5pPr>
            <a:lvl6pPr marL="25146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6pPr>
            <a:lvl7pPr marL="29718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7pPr>
            <a:lvl8pPr marL="34290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8pPr>
            <a:lvl9pPr marL="3886200" indent="-228600" eaLnBrk="0" fontAlgn="base" hangingPunct="0"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>
                <a:solidFill>
                  <a:schemeClr val="tx1"/>
                </a:solidFill>
                <a:latin typeface="Marianne" pitchFamily="50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5400">
                <a:solidFill>
                  <a:srgbClr val="80C5A3"/>
                </a:solidFill>
                <a:latin typeface="Arial" pitchFamily="34" charset="0"/>
                <a:cs typeface="Calibri" pitchFamily="34" charset="0"/>
              </a:rPr>
              <a:t>+ </a:t>
            </a:r>
          </a:p>
        </p:txBody>
      </p:sp>
      <p:sp>
        <p:nvSpPr>
          <p:cNvPr id="23" name="ZoneTexte 17"/>
          <p:cNvSpPr txBox="1">
            <a:spLocks noChangeArrowheads="1"/>
          </p:cNvSpPr>
          <p:nvPr/>
        </p:nvSpPr>
        <p:spPr bwMode="auto">
          <a:xfrm>
            <a:off x="2396753" y="4271078"/>
            <a:ext cx="5705475" cy="2471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1" eaLnBrk="1" fontAlgn="auto" hangingPunct="1">
              <a:lnSpc>
                <a:spcPct val="7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None/>
              <a:defRPr/>
            </a:pPr>
            <a:r>
              <a:rPr lang="fr-FR" altLang="fr-FR" sz="1350" b="1" dirty="0"/>
              <a:t>Syndic accompagné</a:t>
            </a:r>
            <a:r>
              <a:rPr lang="fr-FR" altLang="fr-FR" sz="1350" dirty="0"/>
              <a:t> par un </a:t>
            </a:r>
            <a:r>
              <a:rPr lang="fr-FR" altLang="fr-FR" sz="1350" b="1" dirty="0"/>
              <a:t>Assistant à Maîtrise d’Ouvrage référencé</a:t>
            </a:r>
          </a:p>
        </p:txBody>
      </p:sp>
      <p:sp>
        <p:nvSpPr>
          <p:cNvPr id="24" name="Espace réservé de la date 3"/>
          <p:cNvSpPr>
            <a:spLocks noGrp="1"/>
          </p:cNvSpPr>
          <p:nvPr>
            <p:ph type="dt" sz="half" idx="4294967295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fld id="{D09EB8FA-106F-4892-BB31-DDCCD5BD3A58}" type="datetime1">
              <a:rPr lang="fr-FR" cap="all"/>
              <a:pPr algn="r"/>
              <a:t>25/06/2021</a:t>
            </a:fld>
            <a:endParaRPr lang="fr-FR" cap="all" dirty="0"/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4294967295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Directions des Stratégies et des Relations Territoriales / </a:t>
            </a:r>
            <a:r>
              <a:rPr lang="fr-CA" dirty="0"/>
              <a:t>de l'Expertise et des Politiques Publiques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722277"/>
      </p:ext>
    </p:extLst>
  </p:cSld>
  <p:clrMapOvr>
    <a:masterClrMapping/>
  </p:clrMapOvr>
</p:sld>
</file>

<file path=ppt/theme/theme1.xml><?xml version="1.0" encoding="utf-8"?>
<a:theme xmlns:a="http://schemas.openxmlformats.org/drawingml/2006/main" name="ppt_operateurs_marianne_logoAnah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ppt_operateurs_marianne_logoAnah</Template>
  <TotalTime>0</TotalTime>
  <Words>2016</Words>
  <Application>Microsoft Office PowerPoint</Application>
  <PresentationFormat>Affichage à l'écran (16:9)</PresentationFormat>
  <Paragraphs>239</Paragraphs>
  <Slides>18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Marianne</vt:lpstr>
      <vt:lpstr>sourcesanspro</vt:lpstr>
      <vt:lpstr>ppt_operateurs_marianne_logoAnah</vt:lpstr>
      <vt:lpstr>   MaPrimeRénov’ Copropriétés - MPR Extension du dispositif Habiter Mieux copropriété  – plan de relance </vt:lpstr>
      <vt:lpstr>Sommaire</vt:lpstr>
      <vt:lpstr>  1. Contexte et enjeux</vt:lpstr>
      <vt:lpstr>Chiffres clés de la situation des copropriétés en France</vt:lpstr>
      <vt:lpstr>Contexte : Extension du programme Habiter Mieux pour favoriser la rénovation énergétique des copropriétés </vt:lpstr>
      <vt:lpstr>Enjeux de MPR Copropriétés </vt:lpstr>
      <vt:lpstr>Cadre juridique du dispositif MPR Copropriétés</vt:lpstr>
      <vt:lpstr>Présentation PowerPoint</vt:lpstr>
      <vt:lpstr>L’éligibilité à MaPrimeRénov’ Copropriétés</vt:lpstr>
      <vt:lpstr>L’éligibilité des copropriétés fragiles pour bénéficier de MPR copropriétés</vt:lpstr>
      <vt:lpstr>L’éligibilité des copropriétés en difficulté pour bénéficier de MPR copropriétés</vt:lpstr>
      <vt:lpstr>Présentation PowerPoint</vt:lpstr>
      <vt:lpstr>L’accompagnement des copropriétés</vt:lpstr>
      <vt:lpstr>Le financement de l’AMO de MPR Copropriétés  et MPR copropriétés fragiles</vt:lpstr>
      <vt:lpstr>Le régime d’aide MPR Copropriétés</vt:lpstr>
      <vt:lpstr>Le régime d’aide MPR Copropriétés</vt:lpstr>
      <vt:lpstr>Le fonctionnement de MPR Copropriétés</vt:lpstr>
      <vt:lpstr>MERCI</vt:lpstr>
    </vt:vector>
  </TitlesOfParts>
  <Manager>Client</Manager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swagner</dc:creator>
  <cp:lastModifiedBy>Agnès Lebatteux</cp:lastModifiedBy>
  <cp:revision>84</cp:revision>
  <cp:lastPrinted>2021-06-24T14:39:26Z</cp:lastPrinted>
  <dcterms:created xsi:type="dcterms:W3CDTF">2020-08-21T13:50:58Z</dcterms:created>
  <dcterms:modified xsi:type="dcterms:W3CDTF">2021-06-25T13:40:45Z</dcterms:modified>
</cp:coreProperties>
</file>